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8" r:id="rId3"/>
    <p:sldId id="272" r:id="rId4"/>
    <p:sldId id="260" r:id="rId5"/>
    <p:sldId id="301" r:id="rId6"/>
    <p:sldId id="304" r:id="rId7"/>
    <p:sldId id="303" r:id="rId8"/>
    <p:sldId id="261" r:id="rId9"/>
    <p:sldId id="285" r:id="rId10"/>
    <p:sldId id="262" r:id="rId11"/>
    <p:sldId id="286" r:id="rId12"/>
    <p:sldId id="287" r:id="rId13"/>
    <p:sldId id="298" r:id="rId14"/>
    <p:sldId id="263" r:id="rId15"/>
    <p:sldId id="264" r:id="rId16"/>
    <p:sldId id="290" r:id="rId17"/>
    <p:sldId id="265" r:id="rId18"/>
    <p:sldId id="266" r:id="rId19"/>
    <p:sldId id="297" r:id="rId20"/>
    <p:sldId id="268" r:id="rId21"/>
    <p:sldId id="270" r:id="rId22"/>
    <p:sldId id="271" r:id="rId23"/>
    <p:sldId id="292" r:id="rId24"/>
    <p:sldId id="293" r:id="rId25"/>
    <p:sldId id="273" r:id="rId26"/>
    <p:sldId id="289" r:id="rId27"/>
    <p:sldId id="305" r:id="rId28"/>
    <p:sldId id="274" r:id="rId29"/>
    <p:sldId id="275" r:id="rId30"/>
    <p:sldId id="276" r:id="rId31"/>
    <p:sldId id="277" r:id="rId32"/>
    <p:sldId id="278" r:id="rId33"/>
    <p:sldId id="279" r:id="rId34"/>
    <p:sldId id="28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60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0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00DB4-8233-49CE-8D64-1A799175A55F}" type="datetimeFigureOut">
              <a:rPr lang="en-US" smtClean="0"/>
              <a:pPr/>
              <a:t>10/22/2017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20BC03-60F7-45DE-B4C8-B82026D93423}" type="slidenum">
              <a:rPr lang="en-US" smtClean="0"/>
              <a:pPr/>
              <a:t>‹#›</a:t>
            </a:fld>
            <a:endParaRPr lang="en-US"/>
          </a:p>
        </p:txBody>
      </p:sp>
    </p:spTree>
    <p:extLst>
      <p:ext uri="{BB962C8B-B14F-4D97-AF65-F5344CB8AC3E}">
        <p14:creationId xmlns:p14="http://schemas.microsoft.com/office/powerpoint/2010/main" val="544522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20BC03-60F7-45DE-B4C8-B82026D93423}" type="slidenum">
              <a:rPr lang="en-US" smtClean="0"/>
              <a:pPr/>
              <a:t>17</a:t>
            </a:fld>
            <a:endParaRPr lang="en-US"/>
          </a:p>
        </p:txBody>
      </p:sp>
    </p:spTree>
    <p:extLst>
      <p:ext uri="{BB962C8B-B14F-4D97-AF65-F5344CB8AC3E}">
        <p14:creationId xmlns:p14="http://schemas.microsoft.com/office/powerpoint/2010/main" val="30499605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667000"/>
            <a:ext cx="8229600" cy="1143000"/>
          </a:xfrm>
        </p:spPr>
        <p:txBody>
          <a:bodyPr>
            <a:noAutofit/>
          </a:bodyPr>
          <a:lstStyle/>
          <a:p>
            <a:pPr algn="ctr"/>
            <a:r>
              <a:rPr lang="mn-MN" sz="3200" b="1" dirty="0" smtClean="0">
                <a:solidFill>
                  <a:srgbClr val="C00000"/>
                </a:solidFill>
                <a:latin typeface="Times New Roman" panose="02020603050405020304" pitchFamily="18" charset="0"/>
                <a:cs typeface="Times New Roman" panose="02020603050405020304" pitchFamily="18" charset="0"/>
              </a:rPr>
              <a:t>Багийн Иргэдийн Нийтийн Хурлын эрх </a:t>
            </a:r>
            <a:br>
              <a:rPr lang="mn-MN" sz="3200" b="1" dirty="0" smtClean="0">
                <a:solidFill>
                  <a:srgbClr val="C00000"/>
                </a:solidFill>
                <a:latin typeface="Times New Roman" panose="02020603050405020304" pitchFamily="18" charset="0"/>
                <a:cs typeface="Times New Roman" panose="02020603050405020304" pitchFamily="18" charset="0"/>
              </a:rPr>
            </a:br>
            <a:r>
              <a:rPr lang="mn-MN" sz="3200" b="1" dirty="0" smtClean="0">
                <a:solidFill>
                  <a:srgbClr val="C00000"/>
                </a:solidFill>
                <a:latin typeface="Times New Roman" panose="02020603050405020304" pitchFamily="18" charset="0"/>
                <a:cs typeface="Times New Roman" panose="02020603050405020304" pitchFamily="18" charset="0"/>
              </a:rPr>
              <a:t>зүйн үндэс, суурь ойлголт</a:t>
            </a:r>
            <a:endParaRPr lang="en-US" sz="3200" b="1" dirty="0">
              <a:solidFill>
                <a:srgbClr val="C0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381000" y="562451"/>
            <a:ext cx="8153400" cy="1538883"/>
          </a:xfrm>
          <a:prstGeom prst="rect">
            <a:avLst/>
          </a:prstGeom>
        </p:spPr>
        <p:txBody>
          <a:bodyPr wrap="square">
            <a:spAutoFit/>
          </a:bodyPr>
          <a:lstStyle/>
          <a:p>
            <a:pPr algn="ctr"/>
            <a:r>
              <a:rPr lang="mn-MN" sz="1600" b="1" dirty="0">
                <a:solidFill>
                  <a:srgbClr val="002060"/>
                </a:solidFill>
                <a:latin typeface="Times New Roman" panose="02020603050405020304" pitchFamily="18" charset="0"/>
                <a:ea typeface="+mj-ea"/>
                <a:cs typeface="Times New Roman" panose="02020603050405020304" pitchFamily="18" charset="0"/>
              </a:rPr>
              <a:t>Улсын Их Хурлын Тамгын газар, Швейцарийн хөгжлийн агентлаг,</a:t>
            </a:r>
            <a:br>
              <a:rPr lang="mn-MN" sz="1600" b="1" dirty="0">
                <a:solidFill>
                  <a:srgbClr val="002060"/>
                </a:solidFill>
                <a:latin typeface="Times New Roman" panose="02020603050405020304" pitchFamily="18" charset="0"/>
                <a:ea typeface="+mj-ea"/>
                <a:cs typeface="Times New Roman" panose="02020603050405020304" pitchFamily="18" charset="0"/>
              </a:rPr>
            </a:br>
            <a:r>
              <a:rPr lang="mn-MN" sz="1600" b="1" dirty="0">
                <a:solidFill>
                  <a:srgbClr val="002060"/>
                </a:solidFill>
                <a:latin typeface="Times New Roman" panose="02020603050405020304" pitchFamily="18" charset="0"/>
                <a:ea typeface="+mj-ea"/>
                <a:cs typeface="Times New Roman" panose="02020603050405020304" pitchFamily="18" charset="0"/>
              </a:rPr>
              <a:t> НҮБ-ын Хөгжлийн хөтөлбөрийн “Төлөөллийн байгууллагын чадавхыг бэхжүүлэх нь” төсөл</a:t>
            </a:r>
            <a:r>
              <a:rPr lang="mn-MN" sz="1600" dirty="0">
                <a:solidFill>
                  <a:srgbClr val="002060"/>
                </a:solidFill>
                <a:latin typeface="Times New Roman" panose="02020603050405020304" pitchFamily="18" charset="0"/>
                <a:ea typeface="+mj-ea"/>
                <a:cs typeface="Times New Roman" panose="02020603050405020304" pitchFamily="18" charset="0"/>
              </a:rPr>
              <a:t/>
            </a:r>
            <a:br>
              <a:rPr lang="mn-MN" sz="1600" dirty="0">
                <a:solidFill>
                  <a:srgbClr val="002060"/>
                </a:solidFill>
                <a:latin typeface="Times New Roman" panose="02020603050405020304" pitchFamily="18" charset="0"/>
                <a:ea typeface="+mj-ea"/>
                <a:cs typeface="Times New Roman" panose="02020603050405020304" pitchFamily="18" charset="0"/>
              </a:rPr>
            </a:br>
            <a:r>
              <a:rPr lang="en-US" sz="1400" dirty="0">
                <a:solidFill>
                  <a:srgbClr val="002060"/>
                </a:solidFill>
                <a:latin typeface="Times New Roman" pitchFamily="18" charset="0"/>
                <a:ea typeface="+mj-ea"/>
                <a:cs typeface="Times New Roman" pitchFamily="18" charset="0"/>
              </a:rPr>
              <a:t/>
            </a:r>
            <a:br>
              <a:rPr lang="en-US" sz="1400" dirty="0">
                <a:solidFill>
                  <a:srgbClr val="002060"/>
                </a:solidFill>
                <a:latin typeface="Times New Roman" pitchFamily="18" charset="0"/>
                <a:ea typeface="+mj-ea"/>
                <a:cs typeface="Times New Roman" pitchFamily="18" charset="0"/>
              </a:rPr>
            </a:br>
            <a:r>
              <a:rPr lang="mn-MN" sz="1600" b="1" dirty="0">
                <a:solidFill>
                  <a:srgbClr val="002060"/>
                </a:solidFill>
                <a:latin typeface="Times New Roman" panose="02020603050405020304" pitchFamily="18" charset="0"/>
                <a:ea typeface="+mj-ea"/>
                <a:cs typeface="Times New Roman" panose="02020603050405020304" pitchFamily="18" charset="0"/>
              </a:rPr>
              <a:t>“БАГИЙН ИРГЭДИЙН НИЙТИЙН ХУРЛЫН</a:t>
            </a:r>
            <a:r>
              <a:rPr lang="en-US" sz="1600" dirty="0">
                <a:solidFill>
                  <a:srgbClr val="002060"/>
                </a:solidFill>
                <a:latin typeface="Times New Roman" panose="02020603050405020304" pitchFamily="18" charset="0"/>
                <a:ea typeface="+mj-ea"/>
                <a:cs typeface="Times New Roman" panose="02020603050405020304" pitchFamily="18" charset="0"/>
              </a:rPr>
              <a:t/>
            </a:r>
            <a:br>
              <a:rPr lang="en-US" sz="1600" dirty="0">
                <a:solidFill>
                  <a:srgbClr val="002060"/>
                </a:solidFill>
                <a:latin typeface="Times New Roman" panose="02020603050405020304" pitchFamily="18" charset="0"/>
                <a:ea typeface="+mj-ea"/>
                <a:cs typeface="Times New Roman" panose="02020603050405020304" pitchFamily="18" charset="0"/>
              </a:rPr>
            </a:br>
            <a:r>
              <a:rPr lang="mn-MN" sz="1600" b="1" dirty="0">
                <a:solidFill>
                  <a:srgbClr val="002060"/>
                </a:solidFill>
                <a:latin typeface="Times New Roman" panose="02020603050405020304" pitchFamily="18" charset="0"/>
                <a:ea typeface="+mj-ea"/>
                <a:cs typeface="Times New Roman" panose="02020603050405020304" pitchFamily="18" charset="0"/>
              </a:rPr>
              <a:t> СУРГАЛТЫН  СУРГАГЧ БАГШ БЭЛТГЭХ”  СУРГАЛТ</a:t>
            </a:r>
            <a:endParaRPr lang="en-US" sz="1400" dirty="0">
              <a:solidFill>
                <a:srgbClr val="002060"/>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t="7606"/>
          <a:stretch/>
        </p:blipFill>
        <p:spPr>
          <a:xfrm>
            <a:off x="228600" y="3733800"/>
            <a:ext cx="3651451" cy="22014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Content Placeholder 1"/>
          <p:cNvSpPr>
            <a:spLocks noGrp="1"/>
          </p:cNvSpPr>
          <p:nvPr>
            <p:ph idx="1"/>
          </p:nvPr>
        </p:nvSpPr>
        <p:spPr/>
        <p:txBody>
          <a:bodyPr/>
          <a:lstStyle/>
          <a:p>
            <a:pPr marL="109728" indent="0">
              <a:buNone/>
            </a:pPr>
            <a:endParaRPr lang="en-US" dirty="0"/>
          </a:p>
        </p:txBody>
      </p:sp>
    </p:spTree>
    <p:extLst>
      <p:ext uri="{BB962C8B-B14F-4D97-AF65-F5344CB8AC3E}">
        <p14:creationId xmlns:p14="http://schemas.microsoft.com/office/powerpoint/2010/main" val="2584209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458200" cy="3907223"/>
          </a:xfrm>
          <a:prstGeom prst="rect">
            <a:avLst/>
          </a:prstGeom>
        </p:spPr>
        <p:txBody>
          <a:bodyPr wrap="square">
            <a:spAutoFit/>
          </a:bodyPr>
          <a:lstStyle/>
          <a:p>
            <a:pPr algn="just">
              <a:lnSpc>
                <a:spcPct val="105000"/>
              </a:lnSpc>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Нутгийн </a:t>
            </a:r>
            <a:r>
              <a:rPr lang="mn-MN" sz="2000" b="1" dirty="0">
                <a:solidFill>
                  <a:srgbClr val="002060"/>
                </a:solidFill>
                <a:latin typeface="Times New Roman" panose="02020603050405020304" pitchFamily="18" charset="0"/>
                <a:ea typeface="Calibri"/>
                <a:cs typeface="Times New Roman" panose="02020603050405020304" pitchFamily="18" charset="0"/>
              </a:rPr>
              <a:t>өөрөө удирдах ёсны талаар гаргасан олон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улсын </a:t>
            </a:r>
            <a:r>
              <a:rPr lang="mn-MN" sz="2000" b="1" dirty="0">
                <a:solidFill>
                  <a:srgbClr val="002060"/>
                </a:solidFill>
                <a:latin typeface="Times New Roman" panose="02020603050405020304" pitchFamily="18" charset="0"/>
                <a:ea typeface="Calibri"/>
                <a:cs typeface="Times New Roman" panose="02020603050405020304" pitchFamily="18" charset="0"/>
              </a:rPr>
              <a:t>баримт </a:t>
            </a:r>
            <a:r>
              <a:rPr lang="mn-MN" sz="2000" b="1" dirty="0" smtClean="0">
                <a:solidFill>
                  <a:srgbClr val="002060"/>
                </a:solidFill>
                <a:latin typeface="Times New Roman" panose="02020603050405020304" pitchFamily="18" charset="0"/>
                <a:ea typeface="Calibri"/>
                <a:cs typeface="Times New Roman" panose="02020603050405020304" pitchFamily="18" charset="0"/>
              </a:rPr>
              <a:t>бичгүүд:</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a:solidFill>
                  <a:srgbClr val="002060"/>
                </a:solidFill>
                <a:latin typeface="Times New Roman" panose="02020603050405020304" pitchFamily="18" charset="0"/>
                <a:ea typeface="Calibri"/>
                <a:cs typeface="Times New Roman" panose="02020603050405020304" pitchFamily="18" charset="0"/>
              </a:rPr>
              <a:t> - Нутгийн өөрөө удирдах ёсны "Европын Харти" /1985/</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a:solidFill>
                  <a:srgbClr val="002060"/>
                </a:solidFill>
                <a:latin typeface="Times New Roman" panose="02020603050405020304" pitchFamily="18" charset="0"/>
                <a:ea typeface="Calibri"/>
                <a:cs typeface="Times New Roman" panose="02020603050405020304" pitchFamily="18" charset="0"/>
              </a:rPr>
              <a:t> - Нутгийн өөрөө удирдах ёсны "Олон улсын тунхаг бичиг" /Торонтогийн 1993/</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a:solidFill>
                  <a:srgbClr val="002060"/>
                </a:solidFill>
                <a:latin typeface="Times New Roman" panose="02020603050405020304" pitchFamily="18" charset="0"/>
                <a:ea typeface="Calibri"/>
                <a:cs typeface="Times New Roman" panose="02020603050405020304" pitchFamily="18" charset="0"/>
              </a:rPr>
              <a:t> - Нутгийн өөрөө удирдах ёсны "Дэлхийн Харти төсөл" /2000/</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a:solidFill>
                  <a:srgbClr val="002060"/>
                </a:solidFill>
                <a:latin typeface="Times New Roman" panose="02020603050405020304" pitchFamily="18" charset="0"/>
                <a:ea typeface="Calibri"/>
                <a:cs typeface="Times New Roman" panose="02020603050405020304" pitchFamily="18" charset="0"/>
              </a:rPr>
              <a:t> - "Нутгийн өөрөө удирдах ёсны бичиг" /Иохеннесбург, ӨАБНУ 2002/</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a:solidFill>
                  <a:srgbClr val="002060"/>
                </a:solidFill>
                <a:latin typeface="Times New Roman" panose="02020603050405020304" pitchFamily="18" charset="0"/>
                <a:ea typeface="Calibri"/>
                <a:cs typeface="Times New Roman" panose="02020603050405020304" pitchFamily="18" charset="0"/>
              </a:rPr>
              <a:t> -Нутгийн өөрөө удирдах ёсны талаархи Монгол улсын тунхаг бичиг 2001/ болно.</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792053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04800" y="980420"/>
            <a:ext cx="861060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n-MN"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Нутгийн өөрөө удирдах ёсны Монгол улсын тунхаг бичигт</a:t>
            </a:r>
            <a:r>
              <a:rPr kumimoji="0" lang="mn-MN"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"Нутаг дэвсгэрийн аливаа нэгжид оршин суугчид, иргэд өөрсдийн амьдрал, аж ахуйд хамаарах бүх асуудлыг ардчилсан шууд, нууц, тэгш, тогтмол, хугацааны бүх нийтийг хамарсан сонгуулиар сонгон байгуулсан төлөөллийн байгууллагаараа</a:t>
            </a:r>
            <a:r>
              <a:rPr kumimoji="0" lang="mn-MN" sz="2400" b="1" i="0" u="none" strike="noStrike" cap="none" normalizeH="0" dirty="0" smtClean="0">
                <a:ln>
                  <a:noFill/>
                </a:ln>
                <a:solidFill>
                  <a:srgbClr val="002060"/>
                </a:solidFill>
                <a:effectLst/>
                <a:latin typeface="Times New Roman" pitchFamily="18" charset="0"/>
                <a:ea typeface="Calibri" pitchFamily="34" charset="0"/>
                <a:cs typeface="Times New Roman" pitchFamily="18" charset="0"/>
              </a:rPr>
              <a:t> дамжуулан:</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өөрсдийн </a:t>
            </a: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итгэл        үнэмшил</a:t>
            </a:r>
            <a:endPar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нийтийн ашиг сонирхолд нийцүүлэн хууль тогтоомжийн хүрээнд шийдвэрлэн зохицуулах эрх мэдлийг </a:t>
            </a:r>
            <a:r>
              <a:rPr kumimoji="0" lang="mn-MN"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Нутгийн өөрөө удирдах ёс" </a:t>
            </a: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хэмээн тодорхойлсон.</a:t>
            </a:r>
            <a:endParaRPr kumimoji="0" lang="mn-MN" sz="20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04800" y="-172998"/>
            <a:ext cx="8686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НӨУЁ-ы олон улсын</a:t>
            </a:r>
            <a:r>
              <a:rPr kumimoji="0" lang="mn-MN"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баримт бичгүүд болон </a:t>
            </a:r>
            <a:r>
              <a:rPr kumimoji="0" lang="mn-M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үзэл баримтлал</a:t>
            </a:r>
            <a:r>
              <a:rPr kumimoji="0" lang="mn-MN"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болон</a:t>
            </a:r>
            <a:r>
              <a:rPr kumimoji="0" lang="mn-M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Монгол улсын тунхаг бичигт Нутгийн өөрөө удирдах ёсны дараах нийтлэг шинжүүд байна</a:t>
            </a: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Үүнд: </a:t>
            </a:r>
            <a:endParaRPr kumimoji="0" lang="en-US"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-Нутгийн өөрөө удирдах ёс нь тодорхой нутаг дэвсгэрийн нэгжид хэрэгжих</a:t>
            </a:r>
            <a:endParaRPr kumimoji="0" lang="en-US"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-Тухайн нутаг дэвсгэр өөрийн оршин суугч, иргэдтэй байх</a:t>
            </a:r>
            <a:endParaRPr kumimoji="0" lang="en-US"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-Тухайн нутаг дэвсгэрийн дотоод амьдралыг асуудал байх ба тэрхүү асуудлыг тэнд оршин суугч, иргэдийн ашиг сонирхолд нийцүүлэн шийдвэрлэх эрхтэй байх</a:t>
            </a:r>
            <a:endParaRPr kumimoji="0" lang="en-US"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-Асуудлыг бие даан шийдвэрлэх эрх бүхий байгууллага нь иргэдээс шууд сонгогдон байгуулагдах, өөрөөр хэлбэл Нутгийн өөрөө удирдах ёсыг хэрэгжүүлдэг байгуулага нь үндсэн хуулиар баталгаажсан бие даасан институт байх</a:t>
            </a:r>
            <a:endParaRPr kumimoji="0" lang="en-US"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-Нутгийн өөрөө удирдах ёсны бүхий л асуудал нь хууль тогтоомжийн хүрээнд байх</a:t>
            </a:r>
            <a:endParaRPr kumimoji="0" lang="mn-MN" sz="40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382000" cy="5274264"/>
          </a:xfrm>
          <a:prstGeom prst="rect">
            <a:avLst/>
          </a:prstGeom>
        </p:spPr>
        <p:txBody>
          <a:bodyPr wrap="square">
            <a:spAutoFit/>
          </a:bodyPr>
          <a:lstStyle/>
          <a:p>
            <a:pPr algn="just">
              <a:lnSpc>
                <a:spcPct val="105000"/>
              </a:lnSpc>
              <a:spcAft>
                <a:spcPts val="800"/>
              </a:spcAft>
            </a:pPr>
            <a:endParaRPr lang="mn-MN" sz="2800" b="1" dirty="0" smtClean="0">
              <a:solidFill>
                <a:srgbClr val="002060"/>
              </a:solidFill>
              <a:latin typeface="0 Arial " pitchFamily="34" charset="-52"/>
              <a:ea typeface="Calibri"/>
              <a:cs typeface="Times New Roman" panose="02020603050405020304" pitchFamily="18" charset="0"/>
            </a:endParaRPr>
          </a:p>
          <a:p>
            <a:pPr marL="457200" indent="-457200" algn="just">
              <a:lnSpc>
                <a:spcPct val="105000"/>
              </a:lnSpc>
              <a:spcAft>
                <a:spcPts val="800"/>
              </a:spcAft>
              <a:buFont typeface="Arial" pitchFamily="34" charset="0"/>
              <a:buChar char="•"/>
            </a:pPr>
            <a:r>
              <a:rPr lang="mn-MN" sz="2800" b="1" dirty="0" smtClean="0">
                <a:solidFill>
                  <a:srgbClr val="002060"/>
                </a:solidFill>
                <a:latin typeface="0 Arial " pitchFamily="34" charset="-52"/>
                <a:ea typeface="Calibri"/>
                <a:cs typeface="Times New Roman" panose="02020603050405020304" pitchFamily="18" charset="0"/>
              </a:rPr>
              <a:t>Íóòãèéí </a:t>
            </a:r>
            <a:r>
              <a:rPr lang="mn-MN" sz="2800" b="1" dirty="0">
                <a:solidFill>
                  <a:srgbClr val="002060"/>
                </a:solidFill>
                <a:latin typeface="0 Arial " pitchFamily="34" charset="-52"/>
                <a:ea typeface="Calibri"/>
                <a:cs typeface="Times New Roman" panose="02020603050405020304" pitchFamily="18" charset="0"/>
              </a:rPr>
              <a:t>ººðºº óäèðäàõ ¸ñ ãýäýã áîë Òà áèä îðøèí ñóóãàà áàã, ñóì, õîðîî</a:t>
            </a:r>
            <a:r>
              <a:rPr lang="mn-MN" sz="2800" b="1" dirty="0" smtClean="0">
                <a:solidFill>
                  <a:srgbClr val="002060"/>
                </a:solidFill>
                <a:latin typeface="0 Arial " pitchFamily="34" charset="-52"/>
                <a:ea typeface="Calibri"/>
                <a:cs typeface="Times New Roman" panose="02020603050405020304" pitchFamily="18" charset="0"/>
              </a:rPr>
              <a:t>,</a:t>
            </a:r>
            <a:r>
              <a:rPr lang="en-US" sz="2800" b="1" dirty="0" smtClean="0">
                <a:solidFill>
                  <a:srgbClr val="002060"/>
                </a:solidFill>
                <a:latin typeface="Times New Roman" panose="02020603050405020304" pitchFamily="18" charset="0"/>
                <a:ea typeface="Calibri"/>
                <a:cs typeface="Times New Roman" panose="02020603050405020304" pitchFamily="18" charset="0"/>
              </a:rPr>
              <a:t> </a:t>
            </a:r>
            <a:r>
              <a:rPr lang="mn-MN" sz="2800" b="1" dirty="0" smtClean="0">
                <a:solidFill>
                  <a:srgbClr val="002060"/>
                </a:solidFill>
                <a:latin typeface="0 Arial " pitchFamily="34" charset="-52"/>
                <a:ea typeface="Calibri"/>
                <a:cs typeface="Times New Roman" panose="02020603050405020304" pitchFamily="18" charset="0"/>
              </a:rPr>
              <a:t>ä</a:t>
            </a:r>
            <a:r>
              <a:rPr lang="mn-MN" sz="2800" b="1" dirty="0">
                <a:solidFill>
                  <a:srgbClr val="002060"/>
                </a:solidFill>
                <a:latin typeface="0 Arial " pitchFamily="34" charset="-52"/>
                <a:ea typeface="Calibri"/>
                <a:cs typeface="Times New Roman" panose="02020603050405020304" pitchFamily="18" charset="0"/>
              </a:rPr>
              <a:t>¿¿ðýã, õîò, òîñãîí õàìòëàã íèéòëýãèéíõýý íèéò õ¿í àìûí ýðýëò õýðýãöýý, àøèã ñîíèðõëûã õàíãàõàä íèéöñýí á¿õèé ë àæèë ¿</a:t>
            </a:r>
            <a:r>
              <a:rPr lang="mn-MN" sz="2800" b="1" dirty="0" smtClean="0">
                <a:solidFill>
                  <a:srgbClr val="002060"/>
                </a:solidFill>
                <a:latin typeface="0 Arial " pitchFamily="34" charset="-52"/>
                <a:ea typeface="Calibri"/>
                <a:cs typeface="Times New Roman" panose="02020603050405020304" pitchFamily="18" charset="0"/>
              </a:rPr>
              <a:t>éëчèëãýýã </a:t>
            </a:r>
            <a:r>
              <a:rPr lang="mn-MN" sz="2800" b="1" dirty="0">
                <a:solidFill>
                  <a:srgbClr val="002060"/>
                </a:solidFill>
                <a:latin typeface="0 Arial " pitchFamily="34" charset="-52"/>
                <a:ea typeface="Calibri"/>
                <a:cs typeface="Times New Roman" panose="02020603050405020304" pitchFamily="18" charset="0"/>
              </a:rPr>
              <a:t>ººðñäºº øóóä áóþó òºëººëºõ áàéãóóëëàãààðàà óëàìæëàí õóóëèéí õ¿ðýýíä áèå äààí òºãñ øèéäâýðëýæ, ººðñäºº õàðèóöàí ã¿éöýòãýõ ýðõ, áàòàëãàà á¿õèé </a:t>
            </a:r>
            <a:r>
              <a:rPr lang="mn-MN" sz="2800" b="1" dirty="0" smtClean="0">
                <a:solidFill>
                  <a:srgbClr val="002060"/>
                </a:solidFill>
                <a:latin typeface="0 Arial " pitchFamily="34" charset="-52"/>
                <a:ea typeface="Calibri"/>
                <a:cs typeface="Times New Roman" panose="02020603050405020304" pitchFamily="18" charset="0"/>
              </a:rPr>
              <a:t>чàäâàð</a:t>
            </a:r>
            <a:r>
              <a:rPr lang="mn-MN" sz="2800" b="1" dirty="0">
                <a:solidFill>
                  <a:srgbClr val="002060"/>
                </a:solidFill>
                <a:latin typeface="0 Arial " pitchFamily="34" charset="-52"/>
                <a:ea typeface="Calibri"/>
                <a:cs typeface="Times New Roman" panose="02020603050405020304" pitchFamily="18" charset="0"/>
              </a:rPr>
              <a:t>, ¿éë àæèëëàãàà ìºí. </a:t>
            </a:r>
            <a:endParaRPr lang="mn-MN" sz="2800" b="1" dirty="0" smtClean="0">
              <a:solidFill>
                <a:srgbClr val="002060"/>
              </a:solidFill>
              <a:latin typeface="0 Arial " pitchFamily="34" charset="-52"/>
              <a:ea typeface="Calibri"/>
              <a:cs typeface="Times New Roman" panose="02020603050405020304" pitchFamily="18" charset="0"/>
            </a:endParaRPr>
          </a:p>
          <a:p>
            <a:pPr algn="just">
              <a:lnSpc>
                <a:spcPct val="105000"/>
              </a:lnSpc>
              <a:spcAft>
                <a:spcPts val="800"/>
              </a:spcAft>
            </a:pPr>
            <a:endParaRPr lang="en-US" sz="2800" b="1" dirty="0">
              <a:solidFill>
                <a:srgbClr val="002060"/>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407394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382000" cy="5040098"/>
          </a:xfrm>
          <a:prstGeom prst="rect">
            <a:avLst/>
          </a:prstGeom>
        </p:spPr>
        <p:txBody>
          <a:bodyPr wrap="square">
            <a:spAutoFit/>
          </a:bodyPr>
          <a:lstStyle/>
          <a:p>
            <a:pPr algn="just">
              <a:lnSpc>
                <a:spcPct val="105000"/>
              </a:lnSpc>
              <a:spcAft>
                <a:spcPts val="800"/>
              </a:spcAft>
            </a:pPr>
            <a:r>
              <a:rPr lang="mn-MN" sz="2800" b="1" dirty="0" smtClean="0">
                <a:solidFill>
                  <a:srgbClr val="002060"/>
                </a:solidFill>
                <a:latin typeface="Times New Roman" panose="02020603050405020304" pitchFamily="18" charset="0"/>
                <a:ea typeface="Calibri"/>
                <a:cs typeface="Times New Roman" panose="02020603050405020304" pitchFamily="18" charset="0"/>
              </a:rPr>
              <a:t>Монгол </a:t>
            </a:r>
            <a:r>
              <a:rPr lang="mn-MN" sz="2800" b="1" dirty="0">
                <a:solidFill>
                  <a:srgbClr val="002060"/>
                </a:solidFill>
                <a:latin typeface="Times New Roman" panose="02020603050405020304" pitchFamily="18" charset="0"/>
                <a:ea typeface="Calibri"/>
                <a:cs typeface="Times New Roman" panose="02020603050405020304" pitchFamily="18" charset="0"/>
              </a:rPr>
              <a:t>Улсын Үндсэн хуулийн 62 дугаар зүйл: 62.1. “Нутгийн өөрөө удирдах байгууллага тухайн аймаг, нийслэл, сум, дүүрэг, баг, хорооны нутаг дэвсгэрийн хэмжээний эдийн засаг, нийгмийн амьдралын асуудлыг бие дааж шийдвэрлэхийн хамт улс, дээд шатны нэгжийн чанартай асуудлыг шийдвэрлэхэд хүн амыг зохион байгуулж оролцуулна”  хэмээн хуульчилсан нь түүний нутгийн удирдлагад эзлэх байр суурь, улс орны удирдлагад иргэдийг оролцуулах суурь зохицуулалт болсон</a:t>
            </a:r>
            <a:r>
              <a:rPr lang="mn-MN" sz="2800" b="1" dirty="0">
                <a:latin typeface="Times New Roman" panose="02020603050405020304" pitchFamily="18" charset="0"/>
                <a:ea typeface="Calibri"/>
                <a:cs typeface="Times New Roman" panose="02020603050405020304" pitchFamily="18" charset="0"/>
              </a:rPr>
              <a:t>.</a:t>
            </a:r>
            <a:endParaRPr lang="en-US" sz="2800" b="1"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407394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153400" cy="5232202"/>
          </a:xfrm>
          <a:prstGeom prst="rect">
            <a:avLst/>
          </a:prstGeom>
        </p:spPr>
        <p:txBody>
          <a:bodyPr wrap="square">
            <a:spAutoFit/>
          </a:bodyPr>
          <a:lstStyle/>
          <a:p>
            <a:pPr algn="just">
              <a:lnSpc>
                <a:spcPct val="105000"/>
              </a:lnSpc>
              <a:spcAft>
                <a:spcPts val="800"/>
              </a:spcAft>
            </a:pPr>
            <a:endParaRPr lang="en-US"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“Монгол Улсын Үндсэн хуулийн 62 дугаар зүйл: 62.2</a:t>
            </a:r>
            <a:r>
              <a:rPr lang="mn-MN" sz="2000" b="1" dirty="0">
                <a:solidFill>
                  <a:srgbClr val="002060"/>
                </a:solidFill>
                <a:latin typeface="Times New Roman" panose="02020603050405020304" pitchFamily="18" charset="0"/>
                <a:ea typeface="Calibri"/>
                <a:cs typeface="Times New Roman" panose="02020603050405020304" pitchFamily="18" charset="0"/>
              </a:rPr>
              <a:t>. </a:t>
            </a:r>
            <a:endParaRPr lang="en-US"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Нутгийн </a:t>
            </a:r>
            <a:r>
              <a:rPr lang="mn-MN" sz="2000" b="1" dirty="0">
                <a:solidFill>
                  <a:srgbClr val="002060"/>
                </a:solidFill>
                <a:latin typeface="Times New Roman" panose="02020603050405020304" pitchFamily="18" charset="0"/>
                <a:ea typeface="Calibri"/>
                <a:cs typeface="Times New Roman" panose="02020603050405020304" pitchFamily="18" charset="0"/>
              </a:rPr>
              <a:t>өөрөө удирдах байгууллагын эрх хэмжээний асуудлыг дээд шатны байгууллага нь шийдвэрлэж үл болно. Хэрэв нутаг дэвсгэрийн амьдралын тодорхой асуудлыг шийдвэрлэх талаар хууль, төрийн зохих дээд байгууллагын шийдвэрт тухайлан заагаагүй бол нутгийн өөрөө удирдах байгууллага Үндсэн хуульд нийцүүлэн бие даан шийдвэрлэж болно</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p>
          <a:p>
            <a:pPr algn="just">
              <a:lnSpc>
                <a:spcPct val="105000"/>
              </a:lnSpc>
              <a:spcAft>
                <a:spcPts val="800"/>
              </a:spcAft>
            </a:pPr>
            <a:endParaRPr lang="mn-MN"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000" b="1" dirty="0">
                <a:solidFill>
                  <a:srgbClr val="002060"/>
                </a:solidFill>
                <a:latin typeface="Times New Roman" panose="02020603050405020304" pitchFamily="18" charset="0"/>
                <a:ea typeface="Calibri"/>
                <a:cs typeface="Times New Roman" panose="02020603050405020304" pitchFamily="18" charset="0"/>
              </a:rPr>
              <a:t>Хуралдаанаар тухайн Хурлын эрх хэмжээнд хамаарах бүхий л асуудлыг, түүний дотор тухайн Хурлын Тэргүүлэгчдийн бүрэн эрхэд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хамаарах  асуудлыг </a:t>
            </a:r>
            <a:r>
              <a:rPr lang="mn-MN" sz="2000" b="1" dirty="0">
                <a:solidFill>
                  <a:srgbClr val="002060"/>
                </a:solidFill>
                <a:latin typeface="Times New Roman" panose="02020603050405020304" pitchFamily="18" charset="0"/>
                <a:ea typeface="Calibri"/>
                <a:cs typeface="Times New Roman" panose="02020603050405020304" pitchFamily="18" charset="0"/>
              </a:rPr>
              <a:t>ч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хэлэлцэн  шийдвэрлэж  болно</a:t>
            </a:r>
            <a:r>
              <a:rPr lang="mn-MN" sz="2000" b="1" dirty="0">
                <a:solidFill>
                  <a:srgbClr val="002060"/>
                </a:solidFill>
                <a:latin typeface="Times New Roman" panose="02020603050405020304" pitchFamily="18" charset="0"/>
                <a:ea typeface="Calibri"/>
                <a:cs typeface="Times New Roman" panose="02020603050405020304" pitchFamily="18" charset="0"/>
              </a:rPr>
              <a:t>. </a:t>
            </a:r>
          </a:p>
          <a:p>
            <a:pPr algn="just">
              <a:lnSpc>
                <a:spcPct val="105000"/>
              </a:lnSpc>
              <a:spcAft>
                <a:spcPts val="800"/>
              </a:spcAft>
            </a:pP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endParaRPr lang="mn-MN" sz="2000" b="1" dirty="0">
              <a:solidFill>
                <a:srgbClr val="002060"/>
              </a:solidFill>
              <a:latin typeface="Times New Roman" panose="02020603050405020304" pitchFamily="18" charset="0"/>
              <a:ea typeface="Calibri"/>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5867400"/>
            <a:ext cx="2667000" cy="1295400"/>
          </a:xfrm>
          <a:prstGeom prst="rect">
            <a:avLst/>
          </a:prstGeom>
        </p:spPr>
      </p:pic>
    </p:spTree>
    <p:extLst>
      <p:ext uri="{BB962C8B-B14F-4D97-AF65-F5344CB8AC3E}">
        <p14:creationId xmlns:p14="http://schemas.microsoft.com/office/powerpoint/2010/main" val="2160743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8077200" cy="5441490"/>
          </a:xfrm>
          <a:prstGeom prst="rect">
            <a:avLst/>
          </a:prstGeom>
        </p:spPr>
        <p:txBody>
          <a:bodyPr wrap="square">
            <a:spAutoFit/>
          </a:bodyPr>
          <a:lstStyle/>
          <a:p>
            <a:pPr algn="just">
              <a:lnSpc>
                <a:spcPct val="105000"/>
              </a:lnSpc>
              <a:spcAft>
                <a:spcPts val="800"/>
              </a:spcAft>
            </a:pPr>
            <a:endParaRPr lang="mn-MN" sz="24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pPr>
            <a:r>
              <a:rPr lang="mn-MN" sz="2400" b="1" dirty="0" smtClean="0">
                <a:solidFill>
                  <a:srgbClr val="002060"/>
                </a:solidFill>
                <a:latin typeface="Times New Roman" panose="02020603050405020304" pitchFamily="18" charset="0"/>
                <a:ea typeface="Calibri"/>
                <a:cs typeface="Times New Roman" panose="02020603050405020304" pitchFamily="18" charset="0"/>
              </a:rPr>
              <a:t>Хурлын эрх хэмжээнд хамаарах бүхий л асуудал гэдэгт хуулиар заасан Хурлын бүрэн эрхээс гадна хуулиар хориглоогүй болон бусад байгууллага. албан тушаалтны бүрэн эрхэд хамааруулаагүй асуудлаас бусад асуудлыг ойлгоно. </a:t>
            </a:r>
          </a:p>
          <a:p>
            <a:pPr algn="just">
              <a:lnSpc>
                <a:spcPct val="105000"/>
              </a:lnSpc>
              <a:spcAft>
                <a:spcPts val="800"/>
              </a:spcAft>
            </a:pPr>
            <a:r>
              <a:rPr lang="mn-MN" sz="2400" b="1" dirty="0" smtClean="0">
                <a:solidFill>
                  <a:srgbClr val="002060"/>
                </a:solidFill>
                <a:latin typeface="Times New Roman" panose="02020603050405020304" pitchFamily="18" charset="0"/>
                <a:ea typeface="Calibri"/>
                <a:cs typeface="Times New Roman" panose="02020603050405020304" pitchFamily="18" charset="0"/>
              </a:rPr>
              <a:t>Тэргүүлэгчдийн бүрэн эрхэд хамаарах асуудал нь ч тухайн Хурлын хуралдаанаар хэлэлцэж болох асуудалд хамаарна. </a:t>
            </a:r>
          </a:p>
          <a:p>
            <a:pPr algn="just">
              <a:lnSpc>
                <a:spcPct val="105000"/>
              </a:lnSpc>
              <a:spcAft>
                <a:spcPts val="800"/>
              </a:spcAft>
            </a:pPr>
            <a:r>
              <a:rPr lang="mn-MN" sz="2400" b="1" dirty="0" smtClean="0">
                <a:solidFill>
                  <a:srgbClr val="002060"/>
                </a:solidFill>
                <a:latin typeface="Times New Roman" panose="02020603050405020304" pitchFamily="18" charset="0"/>
                <a:ea typeface="Calibri"/>
                <a:cs typeface="Times New Roman" panose="02020603050405020304" pitchFamily="18" charset="0"/>
              </a:rPr>
              <a:t>Учир нь Тэргүүлэгчид нь зөвхөн Хурлын хуралдааны чөлөө цагт бүрэн эрхээ хэрэгжүүлж, нутгийн өөрөө удирдах байгууллагын үүргийг гүйцэтгэдэгт оршино.</a:t>
            </a:r>
            <a:endParaRPr lang="en-US" sz="2400" b="1" dirty="0">
              <a:solidFill>
                <a:srgbClr val="002060"/>
              </a:solidFill>
              <a:latin typeface="Times New Roman" panose="02020603050405020304" pitchFamily="18" charset="0"/>
              <a:ea typeface="Calibri"/>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81000"/>
            <a:ext cx="7543800" cy="5338897"/>
          </a:xfrm>
          <a:prstGeom prst="rect">
            <a:avLst/>
          </a:prstGeom>
        </p:spPr>
        <p:txBody>
          <a:bodyPr wrap="square">
            <a:spAutoFit/>
          </a:bodyPr>
          <a:lstStyle/>
          <a:p>
            <a:pPr algn="just">
              <a:lnSpc>
                <a:spcPct val="105000"/>
              </a:lnSpc>
              <a:spcAft>
                <a:spcPts val="800"/>
              </a:spcAft>
            </a:pPr>
            <a:r>
              <a:rPr lang="mn-MN" sz="2400" b="1" dirty="0">
                <a:solidFill>
                  <a:srgbClr val="FF0000"/>
                </a:solidFill>
                <a:latin typeface="Times New Roman" panose="02020603050405020304" pitchFamily="18" charset="0"/>
                <a:ea typeface="Calibri"/>
                <a:cs typeface="Times New Roman" panose="02020603050405020304" pitchFamily="18" charset="0"/>
              </a:rPr>
              <a:t>Монгол Улсын Үндсэн хуулийн 59 дугаар зүйл</a:t>
            </a:r>
            <a:r>
              <a:rPr lang="mn-MN" sz="2400" b="1" dirty="0" smtClean="0">
                <a:solidFill>
                  <a:srgbClr val="FF0000"/>
                </a:solidFill>
                <a:latin typeface="Times New Roman" panose="02020603050405020304" pitchFamily="18" charset="0"/>
                <a:ea typeface="Calibri"/>
                <a:cs typeface="Times New Roman" panose="02020603050405020304" pitchFamily="18" charset="0"/>
              </a:rPr>
              <a:t>:</a:t>
            </a:r>
            <a:endParaRPr lang="en-US" sz="2400" b="1" dirty="0">
              <a:solidFill>
                <a:srgbClr val="FF0000"/>
              </a:solidFill>
              <a:latin typeface="Times New Roman" panose="02020603050405020304" pitchFamily="18" charset="0"/>
              <a:ea typeface="Calibri"/>
              <a:cs typeface="Times New Roman" panose="02020603050405020304" pitchFamily="18" charset="0"/>
            </a:endParaRPr>
          </a:p>
          <a:p>
            <a:pPr marL="342900" indent="-342900" algn="just">
              <a:lnSpc>
                <a:spcPct val="105000"/>
              </a:lnSpc>
              <a:spcAft>
                <a:spcPts val="800"/>
              </a:spcAft>
              <a:buFont typeface="Arial" pitchFamily="34" charset="0"/>
              <a:buChar char="•"/>
            </a:pPr>
            <a:r>
              <a:rPr lang="mn-MN" sz="2400" b="1" dirty="0">
                <a:solidFill>
                  <a:srgbClr val="002060"/>
                </a:solidFill>
                <a:latin typeface="Times New Roman" panose="02020603050405020304" pitchFamily="18" charset="0"/>
                <a:ea typeface="Calibri"/>
                <a:cs typeface="Times New Roman" panose="02020603050405020304" pitchFamily="18" charset="0"/>
              </a:rPr>
              <a:t>59.2. </a:t>
            </a:r>
            <a:r>
              <a:rPr lang="mn-MN" sz="2400" b="1" dirty="0" smtClean="0">
                <a:solidFill>
                  <a:srgbClr val="002060"/>
                </a:solidFill>
                <a:latin typeface="Times New Roman" panose="02020603050405020304" pitchFamily="18" charset="0"/>
                <a:ea typeface="Calibri"/>
                <a:cs typeface="Times New Roman" panose="02020603050405020304" pitchFamily="18" charset="0"/>
              </a:rPr>
              <a:t>Нутгийн </a:t>
            </a:r>
            <a:r>
              <a:rPr lang="mn-MN" sz="2400" b="1" dirty="0">
                <a:solidFill>
                  <a:srgbClr val="002060"/>
                </a:solidFill>
                <a:latin typeface="Times New Roman" panose="02020603050405020304" pitchFamily="18" charset="0"/>
                <a:ea typeface="Calibri"/>
                <a:cs typeface="Times New Roman" panose="02020603050405020304" pitchFamily="18" charset="0"/>
              </a:rPr>
              <a:t>өөрөө удирдах байгууллага бол аймаг, нийслэл, сум, дуурэгт тухайн нутаг дэвсгэрийн иргэдийн Төлөөлөгчдийн Хурал, баг, хороонд иргэдийн Нийтийн Хурал, тухайн Хурлын хуралдааны чөлөө цагт түүний Тэргүүлэгчид мөн.</a:t>
            </a:r>
            <a:endParaRPr lang="en-US" sz="2400" b="1" dirty="0">
              <a:solidFill>
                <a:srgbClr val="002060"/>
              </a:solidFill>
              <a:latin typeface="Times New Roman" panose="02020603050405020304" pitchFamily="18" charset="0"/>
              <a:ea typeface="Calibri"/>
              <a:cs typeface="Times New Roman" panose="02020603050405020304" pitchFamily="18" charset="0"/>
            </a:endParaRPr>
          </a:p>
          <a:p>
            <a:pPr marL="342900" indent="-342900" algn="just">
              <a:lnSpc>
                <a:spcPct val="105000"/>
              </a:lnSpc>
              <a:spcAft>
                <a:spcPts val="800"/>
              </a:spcAft>
              <a:buFont typeface="Arial" pitchFamily="34" charset="0"/>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Хуралдааныг тухайн Хурлын дарга удирдан явуулна. Хурлын даргын түр эзгүйд аль нэг Тэргүүлэгч удирдан явуулахаар хуулинд заасан. Харин чухам аль Тэргүүлэгч удирдах учиртайг Хурал өөрөө тогтооно. "Өөрөө" гэсний учир нь хуулиар бус, нутгийн өөрөө удирдах байгууллага журамлан зохицуулах нь зүйтэй гэсэн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 үг</a:t>
            </a:r>
            <a:r>
              <a:rPr lang="mn-MN" sz="2000" b="1" dirty="0">
                <a:solidFill>
                  <a:srgbClr val="002060"/>
                </a:solidFill>
                <a:latin typeface="Times New Roman" panose="02020603050405020304" pitchFamily="18" charset="0"/>
                <a:ea typeface="Calibri"/>
                <a:cs typeface="Times New Roman" panose="02020603050405020304" pitchFamily="18" charset="0"/>
              </a:rPr>
              <a:t>.</a:t>
            </a:r>
            <a:endParaRPr lang="en-US" sz="20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790314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76400"/>
            <a:ext cx="7924800" cy="5181600"/>
          </a:xfrm>
        </p:spPr>
        <p:txBody>
          <a:bodyPr>
            <a:noAutofit/>
          </a:bodyPr>
          <a:lstStyle/>
          <a:p>
            <a:pPr marL="0" marR="0" algn="just">
              <a:lnSpc>
                <a:spcPct val="105000"/>
              </a:lnSpc>
              <a:spcBef>
                <a:spcPts val="0"/>
              </a:spcBef>
              <a:spcAft>
                <a:spcPts val="800"/>
              </a:spcAft>
              <a:buNone/>
            </a:pPr>
            <a:r>
              <a:rPr lang="mn-MN" sz="2000" b="1" dirty="0" smtClean="0">
                <a:solidFill>
                  <a:srgbClr val="002060"/>
                </a:solidFill>
                <a:latin typeface="Times New Roman" panose="02020603050405020304" pitchFamily="18" charset="0"/>
                <a:ea typeface="Calibri"/>
                <a:cs typeface="Times New Roman" panose="02020603050405020304" pitchFamily="18" charset="0"/>
              </a:rPr>
              <a:t>ЗЗНДНТ тухай хуулийн 4,2-т Баг, хороо байгуулах , өөрчлөх, татан буулгах асуудлыг  дараах  үндэслэлийг баримтлан аймаг, нийслэлийн ИТХ шийдвэрлэнэ.</a:t>
            </a:r>
          </a:p>
          <a:p>
            <a:pPr marL="86868" indent="-342900" algn="just">
              <a:lnSpc>
                <a:spcPct val="105000"/>
              </a:lnSpc>
              <a:spcBef>
                <a:spcPts val="0"/>
              </a:spcBef>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Хүн амын байршил</a:t>
            </a:r>
          </a:p>
          <a:p>
            <a:pPr marL="86868" indent="-342900" algn="just">
              <a:lnSpc>
                <a:spcPct val="105000"/>
              </a:lnSpc>
              <a:spcBef>
                <a:spcPts val="0"/>
              </a:spcBef>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Эдийн засгийн чадавхи</a:t>
            </a:r>
          </a:p>
          <a:p>
            <a:pPr marL="86868" indent="-342900" algn="just">
              <a:lnSpc>
                <a:spcPct val="105000"/>
              </a:lnSpc>
              <a:spcBef>
                <a:spcPts val="0"/>
              </a:spcBef>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Газар   зүйн байршил</a:t>
            </a:r>
          </a:p>
          <a:p>
            <a:pPr marL="86868" indent="-342900" algn="just">
              <a:lnSpc>
                <a:spcPct val="105000"/>
              </a:lnSpc>
              <a:spcBef>
                <a:spcPts val="0"/>
              </a:spcBef>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Зам харилцааны  нөхцөл</a:t>
            </a:r>
            <a:endParaRPr lang="en-US" sz="2000" b="1" dirty="0" smtClean="0">
              <a:solidFill>
                <a:srgbClr val="002060"/>
              </a:solidFill>
              <a:latin typeface="Times New Roman" panose="02020603050405020304" pitchFamily="18" charset="0"/>
              <a:ea typeface="Calibri"/>
              <a:cs typeface="Times New Roman" panose="02020603050405020304" pitchFamily="18" charset="0"/>
            </a:endParaRPr>
          </a:p>
          <a:p>
            <a:pPr marL="0" marR="0" algn="just">
              <a:lnSpc>
                <a:spcPct val="105000"/>
              </a:lnSpc>
              <a:spcBef>
                <a:spcPts val="0"/>
              </a:spcBef>
              <a:spcAft>
                <a:spcPts val="800"/>
              </a:spcAft>
              <a:buNone/>
            </a:pPr>
            <a:r>
              <a:rPr lang="mn-MN" sz="2000" b="1" dirty="0" smtClean="0">
                <a:solidFill>
                  <a:srgbClr val="002060"/>
                </a:solidFill>
                <a:latin typeface="Times New Roman" panose="02020603050405020304" pitchFamily="18" charset="0"/>
                <a:ea typeface="Calibri"/>
                <a:cs typeface="Times New Roman" panose="02020603050405020304" pitchFamily="18" charset="0"/>
              </a:rPr>
              <a:t>Засаг </a:t>
            </a:r>
            <a:r>
              <a:rPr lang="mn-MN" sz="2000" b="1" dirty="0">
                <a:solidFill>
                  <a:srgbClr val="002060"/>
                </a:solidFill>
                <a:latin typeface="Times New Roman" panose="02020603050405020304" pitchFamily="18" charset="0"/>
                <a:ea typeface="Calibri"/>
                <a:cs typeface="Times New Roman" panose="02020603050405020304" pitchFamily="18" charset="0"/>
              </a:rPr>
              <a:t>захиргаа , нутаг дэвсгэриийн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нэгж </a:t>
            </a:r>
            <a:r>
              <a:rPr lang="mn-MN" sz="2000" b="1" dirty="0">
                <a:solidFill>
                  <a:srgbClr val="002060"/>
                </a:solidFill>
                <a:latin typeface="Times New Roman" panose="02020603050405020304" pitchFamily="18" charset="0"/>
                <a:ea typeface="Calibri"/>
                <a:cs typeface="Times New Roman" panose="02020603050405020304" pitchFamily="18" charset="0"/>
              </a:rPr>
              <a:t>гэдэг </a:t>
            </a:r>
            <a:r>
              <a:rPr lang="mn-MN" sz="2000" b="1" dirty="0" smtClean="0">
                <a:solidFill>
                  <a:srgbClr val="002060"/>
                </a:solidFill>
                <a:latin typeface="Times New Roman" panose="02020603050405020304" pitchFamily="18" charset="0"/>
                <a:ea typeface="Calibri"/>
                <a:cs typeface="Times New Roman" panose="02020603050405020304" pitchFamily="18" charset="0"/>
              </a:rPr>
              <a:t>нь:  </a:t>
            </a:r>
          </a:p>
          <a:p>
            <a:pPr marL="0" marR="0" algn="just">
              <a:lnSpc>
                <a:spcPct val="105000"/>
              </a:lnSpc>
              <a:spcBef>
                <a:spcPts val="0"/>
              </a:spcBef>
              <a:spcAft>
                <a:spcPts val="800"/>
              </a:spcAft>
              <a:buNone/>
            </a:pPr>
            <a:r>
              <a:rPr lang="mn-MN" sz="2000" b="1" dirty="0" smtClean="0">
                <a:solidFill>
                  <a:srgbClr val="002060"/>
                </a:solidFill>
                <a:latin typeface="Times New Roman" panose="02020603050405020304" pitchFamily="18" charset="0"/>
                <a:ea typeface="Calibri"/>
                <a:cs typeface="Times New Roman" panose="02020603050405020304" pitchFamily="18" charset="0"/>
              </a:rPr>
              <a:t>тухайн </a:t>
            </a:r>
            <a:r>
              <a:rPr lang="mn-MN" sz="2000" b="1" dirty="0">
                <a:solidFill>
                  <a:srgbClr val="002060"/>
                </a:solidFill>
                <a:latin typeface="Times New Roman" panose="02020603050405020304" pitchFamily="18" charset="0"/>
                <a:ea typeface="Calibri"/>
                <a:cs typeface="Times New Roman" panose="02020603050405020304" pitchFamily="18" charset="0"/>
              </a:rPr>
              <a:t>улсын засаг захиргаа, нутаг дэвсгэрийн хуваарилалтыг илэрхийлдэг</a:t>
            </a:r>
            <a:r>
              <a:rPr lang="mn-MN" sz="2000" b="1" dirty="0" smtClean="0">
                <a:solidFill>
                  <a:srgbClr val="002060"/>
                </a:solidFill>
                <a:latin typeface="Times New Roman" panose="02020603050405020304" pitchFamily="18" charset="0"/>
                <a:ea typeface="Calibri"/>
                <a:cs typeface="Times New Roman" panose="02020603050405020304" pitchFamily="18" charset="0"/>
              </a:rPr>
              <a:t>.  Жишээ нь:  Тариалан сум   ...</a:t>
            </a:r>
            <a:endParaRPr lang="en-US" sz="2000" b="1" dirty="0">
              <a:solidFill>
                <a:srgbClr val="002060"/>
              </a:solidFill>
              <a:latin typeface="Times New Roman" panose="02020603050405020304" pitchFamily="18" charset="0"/>
              <a:ea typeface="Calibri"/>
              <a:cs typeface="Times New Roman" panose="02020603050405020304" pitchFamily="18" charset="0"/>
            </a:endParaRPr>
          </a:p>
        </p:txBody>
      </p:sp>
      <p:sp>
        <p:nvSpPr>
          <p:cNvPr id="3" name="Title 2"/>
          <p:cNvSpPr>
            <a:spLocks noGrp="1"/>
          </p:cNvSpPr>
          <p:nvPr>
            <p:ph type="title"/>
          </p:nvPr>
        </p:nvSpPr>
        <p:spPr>
          <a:xfrm>
            <a:off x="457200" y="381000"/>
            <a:ext cx="8229600" cy="1143000"/>
          </a:xfrm>
        </p:spPr>
        <p:txBody>
          <a:bodyPr>
            <a:noAutofit/>
          </a:bodyPr>
          <a:lstStyle/>
          <a:p>
            <a:pPr marL="228600" marR="0">
              <a:lnSpc>
                <a:spcPct val="105000"/>
              </a:lnSpc>
              <a:spcBef>
                <a:spcPts val="0"/>
              </a:spcBef>
              <a:spcAft>
                <a:spcPts val="800"/>
              </a:spcAft>
            </a:pPr>
            <a:r>
              <a:rPr lang="mn-MN" sz="2000" dirty="0">
                <a:solidFill>
                  <a:srgbClr val="C00000"/>
                </a:solidFill>
                <a:effectLst/>
                <a:latin typeface="Arial" pitchFamily="34" charset="0"/>
                <a:ea typeface="Times New Roman"/>
                <a:cs typeface="Arial" pitchFamily="34" charset="0"/>
              </a:rPr>
              <a:t>Хоёр. </a:t>
            </a:r>
            <a:r>
              <a:rPr lang="en-US" sz="2000" dirty="0" smtClean="0">
                <a:solidFill>
                  <a:srgbClr val="C00000"/>
                </a:solidFill>
                <a:effectLst/>
                <a:latin typeface="Arial" pitchFamily="34" charset="0"/>
                <a:ea typeface="Times New Roman"/>
                <a:cs typeface="Arial" pitchFamily="34" charset="0"/>
              </a:rPr>
              <a:t> </a:t>
            </a:r>
            <a:r>
              <a:rPr lang="mn-MN" sz="2000" dirty="0" smtClean="0">
                <a:solidFill>
                  <a:srgbClr val="C00000"/>
                </a:solidFill>
                <a:effectLst/>
                <a:latin typeface="Arial" pitchFamily="34" charset="0"/>
                <a:ea typeface="Times New Roman"/>
                <a:cs typeface="Arial" pitchFamily="34" charset="0"/>
              </a:rPr>
              <a:t>Баг </a:t>
            </a:r>
            <a:r>
              <a:rPr lang="mn-MN" sz="2000" dirty="0">
                <a:solidFill>
                  <a:srgbClr val="C00000"/>
                </a:solidFill>
                <a:effectLst/>
                <a:latin typeface="Arial" pitchFamily="34" charset="0"/>
                <a:ea typeface="Times New Roman"/>
                <a:cs typeface="Arial" pitchFamily="34" charset="0"/>
              </a:rPr>
              <a:t>засаг захиргааны анхдагч нэгж болох </a:t>
            </a:r>
            <a:r>
              <a:rPr lang="mn-MN" sz="2000" dirty="0" smtClean="0">
                <a:solidFill>
                  <a:srgbClr val="C00000"/>
                </a:solidFill>
                <a:effectLst/>
                <a:latin typeface="Arial" pitchFamily="34" charset="0"/>
                <a:ea typeface="Times New Roman"/>
                <a:cs typeface="Arial" pitchFamily="34" charset="0"/>
              </a:rPr>
              <a:t>нь</a:t>
            </a:r>
            <a:r>
              <a:rPr lang="mn-MN" sz="2000" dirty="0" smtClean="0">
                <a:solidFill>
                  <a:srgbClr val="C00000"/>
                </a:solidFill>
                <a:effectLst/>
                <a:latin typeface="Arial" pitchFamily="34" charset="0"/>
                <a:cs typeface="Arial" pitchFamily="34" charset="0"/>
              </a:rPr>
              <a:t/>
            </a:r>
            <a:br>
              <a:rPr lang="mn-MN" sz="2000" dirty="0" smtClean="0">
                <a:solidFill>
                  <a:srgbClr val="C00000"/>
                </a:solidFill>
                <a:effectLst/>
                <a:latin typeface="Arial" pitchFamily="34" charset="0"/>
                <a:cs typeface="Arial" pitchFamily="34" charset="0"/>
              </a:rPr>
            </a:br>
            <a:r>
              <a:rPr lang="mn-MN" sz="2000" dirty="0" smtClean="0">
                <a:solidFill>
                  <a:srgbClr val="C00000"/>
                </a:solidFill>
                <a:effectLst/>
                <a:latin typeface="Arial" pitchFamily="34" charset="0"/>
                <a:cs typeface="Arial" pitchFamily="34" charset="0"/>
              </a:rPr>
              <a:t>- ЗЗ-ы </a:t>
            </a:r>
            <a:r>
              <a:rPr lang="mn-MN" sz="2000" dirty="0">
                <a:solidFill>
                  <a:srgbClr val="C00000"/>
                </a:solidFill>
                <a:effectLst/>
                <a:latin typeface="Arial" pitchFamily="34" charset="0"/>
                <a:cs typeface="Arial" pitchFamily="34" charset="0"/>
              </a:rPr>
              <a:t>анхдагч нэгжийн хувьд шийдэх тулгамдсан асуудлууд</a:t>
            </a:r>
            <a:r>
              <a:rPr lang="en-US" sz="2000" dirty="0">
                <a:solidFill>
                  <a:srgbClr val="C00000"/>
                </a:solidFill>
                <a:effectLst/>
                <a:latin typeface="Arial" pitchFamily="34" charset="0"/>
                <a:cs typeface="Arial" pitchFamily="34" charset="0"/>
              </a:rPr>
              <a:t/>
            </a:r>
            <a:br>
              <a:rPr lang="en-US" sz="2000" dirty="0">
                <a:solidFill>
                  <a:srgbClr val="C00000"/>
                </a:solidFill>
                <a:effectLst/>
                <a:latin typeface="Arial" pitchFamily="34" charset="0"/>
                <a:cs typeface="Arial" pitchFamily="34" charset="0"/>
              </a:rPr>
            </a:br>
            <a:endParaRPr lang="en-US" sz="20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822841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534400" cy="5637249"/>
          </a:xfrm>
          <a:prstGeom prst="rect">
            <a:avLst/>
          </a:prstGeom>
        </p:spPr>
        <p:txBody>
          <a:bodyPr wrap="square">
            <a:spAutoFit/>
          </a:bodyPr>
          <a:lstStyle/>
          <a:p>
            <a:pPr marL="342900" marR="0" lvl="0" indent="-342900" algn="just">
              <a:lnSpc>
                <a:spcPct val="105000"/>
              </a:lnSpc>
              <a:spcBef>
                <a:spcPts val="0"/>
              </a:spcBef>
              <a:spcAft>
                <a:spcPts val="800"/>
              </a:spcAft>
              <a:buSzPts val="1200"/>
              <a:buFont typeface="Arial"/>
              <a:buChar char="-"/>
            </a:pPr>
            <a:endParaRPr lang="mn-MN" sz="2800" b="1" dirty="0" smtClean="0">
              <a:solidFill>
                <a:srgbClr val="FF0000"/>
              </a:solidFill>
              <a:latin typeface="Times New Roman" panose="02020603050405020304" pitchFamily="18" charset="0"/>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800" b="1" dirty="0" smtClean="0">
                <a:solidFill>
                  <a:srgbClr val="FF0000"/>
                </a:solidFill>
                <a:latin typeface="Times New Roman" panose="02020603050405020304" pitchFamily="18" charset="0"/>
                <a:cs typeface="Times New Roman" panose="02020603050405020304" pitchFamily="18" charset="0"/>
              </a:rPr>
              <a:t>Засаг </a:t>
            </a:r>
            <a:r>
              <a:rPr lang="mn-MN" sz="2800" b="1" dirty="0" smtClean="0">
                <a:solidFill>
                  <a:srgbClr val="FF0000"/>
                </a:solidFill>
                <a:latin typeface="Times New Roman" panose="02020603050405020304" pitchFamily="18" charset="0"/>
                <a:cs typeface="Times New Roman" panose="02020603050405020304" pitchFamily="18" charset="0"/>
              </a:rPr>
              <a:t>захиргаа нутаг дэвсгарийн нэгж </a:t>
            </a:r>
            <a:r>
              <a:rPr lang="mn-MN" sz="2800" b="1" dirty="0" smtClean="0">
                <a:solidFill>
                  <a:srgbClr val="002060"/>
                </a:solidFill>
                <a:latin typeface="Times New Roman" panose="02020603050405020304" pitchFamily="18" charset="0"/>
                <a:cs typeface="Times New Roman" panose="02020603050405020304" pitchFamily="18" charset="0"/>
              </a:rPr>
              <a:t>гэж чиг үүрэг, агуулга, бүрдэл талаас нь ойлгоно. </a:t>
            </a:r>
            <a:r>
              <a:rPr lang="mn-MN" sz="2800" b="1" dirty="0" smtClean="0">
                <a:solidFill>
                  <a:srgbClr val="002060"/>
                </a:solidFill>
                <a:latin typeface="Times New Roman" panose="02020603050405020304" pitchFamily="18" charset="0"/>
                <a:cs typeface="Times New Roman" panose="02020603050405020304" pitchFamily="18" charset="0"/>
              </a:rPr>
              <a:t>Тухайлбал: </a:t>
            </a:r>
            <a:r>
              <a:rPr lang="mn-MN" sz="2800" b="1" dirty="0" smtClean="0">
                <a:solidFill>
                  <a:srgbClr val="002060"/>
                </a:solidFill>
                <a:latin typeface="Times New Roman" panose="02020603050405020304" pitchFamily="18" charset="0"/>
                <a:cs typeface="Times New Roman" panose="02020603050405020304" pitchFamily="18" charset="0"/>
              </a:rPr>
              <a:t>тэднийг шууд удирдах дээд байгууллагуудын бодлогыг орон нутгийн онцлог, хөгжлийн бодлогод нийцүүлэн хэрэгжүүлэхэд хамтран ажиллах, </a:t>
            </a:r>
            <a:r>
              <a:rPr lang="mn-MN" sz="2800" b="1" dirty="0" smtClean="0">
                <a:solidFill>
                  <a:srgbClr val="C00000"/>
                </a:solidFill>
                <a:latin typeface="Times New Roman" panose="02020603050405020304" pitchFamily="18" charset="0"/>
                <a:cs typeface="Times New Roman" panose="02020603050405020304" pitchFamily="18" charset="0"/>
              </a:rPr>
              <a:t>нутаг дэвсгэрийн хуваарь, удирдлагын чиг үүргийг хуулийн хүрээнд дэмжиж зохицуулах үүргийг хүлээнэ.</a:t>
            </a:r>
            <a:r>
              <a:rPr lang="mn-MN" sz="2800" b="1" dirty="0" smtClean="0">
                <a:solidFill>
                  <a:srgbClr val="002060"/>
                </a:solidFill>
                <a:latin typeface="Times New Roman" panose="02020603050405020304" pitchFamily="18" charset="0"/>
                <a:cs typeface="Times New Roman" panose="02020603050405020304" pitchFamily="18" charset="0"/>
              </a:rPr>
              <a:t> / аймаг, сум, баг/</a:t>
            </a:r>
            <a:endParaRPr lang="en-US" sz="2800" b="1" dirty="0" smtClean="0">
              <a:solidFill>
                <a:srgbClr val="002060"/>
              </a:solidFill>
              <a:latin typeface="Times New Roman" panose="02020603050405020304" pitchFamily="18" charset="0"/>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endParaRPr lang="en-US" sz="24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382000" cy="5632311"/>
          </a:xfrm>
          <a:prstGeom prst="rect">
            <a:avLst/>
          </a:prstGeom>
        </p:spPr>
        <p:txBody>
          <a:bodyPr wrap="square">
            <a:spAutoFit/>
          </a:bodyPr>
          <a:lstStyle/>
          <a:p>
            <a:r>
              <a:rPr lang="mn-MN" sz="2000" b="1" dirty="0">
                <a:solidFill>
                  <a:srgbClr val="002060"/>
                </a:solidFill>
                <a:latin typeface="Times New Roman" panose="02020603050405020304" pitchFamily="18" charset="0"/>
                <a:ea typeface="Times New Roman"/>
                <a:cs typeface="Times New Roman" panose="02020603050405020304" pitchFamily="18" charset="0"/>
              </a:rPr>
              <a:t>Засаг захиргаа, нутаг дэвсгэрийн нэгж, түүний удирдлагын тухай хуулийн </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 дагуу  </a:t>
            </a:r>
            <a:r>
              <a:rPr lang="mn-MN" sz="2000" b="1" dirty="0">
                <a:solidFill>
                  <a:srgbClr val="002060"/>
                </a:solidFill>
                <a:latin typeface="Times New Roman" panose="02020603050405020304" pitchFamily="18" charset="0"/>
                <a:ea typeface="Times New Roman"/>
                <a:cs typeface="Times New Roman" panose="02020603050405020304" pitchFamily="18" charset="0"/>
              </a:rPr>
              <a:t>Монгол Улсад нийт 1539 баг, үүний дотор хөдөөгийн 1066 баг үйл ажиллагаагаа явуулж байна.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r>
              <a:rPr lang="mn-MN" sz="2000" b="1" dirty="0">
                <a:solidFill>
                  <a:srgbClr val="002060"/>
                </a:solidFill>
                <a:latin typeface="Times New Roman" panose="02020603050405020304" pitchFamily="18" charset="0"/>
                <a:ea typeface="Times New Roman"/>
                <a:cs typeface="Times New Roman" panose="02020603050405020304" pitchFamily="18" charset="0"/>
              </a:rPr>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r>
              <a:rPr lang="mn-MN" sz="2000" b="1" dirty="0">
                <a:solidFill>
                  <a:srgbClr val="002060"/>
                </a:solidFill>
                <a:latin typeface="Times New Roman" panose="02020603050405020304" pitchFamily="18" charset="0"/>
                <a:ea typeface="Times New Roman"/>
                <a:cs typeface="Times New Roman" panose="02020603050405020304" pitchFamily="18" charset="0"/>
              </a:rPr>
              <a:t>Хөдөөгийн нэг багт дунджаар 250 орчим өрх айл, хөдөлмөрийн насны 489 хүн, сургуулийн насны 274 хүүхэд, сургуулийн </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 өмнөх </a:t>
            </a:r>
            <a:r>
              <a:rPr lang="mn-MN" sz="2000" b="1" dirty="0">
                <a:solidFill>
                  <a:srgbClr val="002060"/>
                </a:solidFill>
                <a:latin typeface="Times New Roman" panose="02020603050405020304" pitchFamily="18" charset="0"/>
                <a:ea typeface="Times New Roman"/>
                <a:cs typeface="Times New Roman" panose="02020603050405020304" pitchFamily="18" charset="0"/>
              </a:rPr>
              <a:t>насны 143 хүүхэд </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аж  төрдөг.</a:t>
            </a:r>
            <a:r>
              <a:rPr lang="mn-MN" sz="2000" b="1" dirty="0">
                <a:solidFill>
                  <a:srgbClr val="002060"/>
                </a:solidFill>
                <a:latin typeface="Times New Roman" panose="02020603050405020304" pitchFamily="18" charset="0"/>
                <a:ea typeface="Times New Roman"/>
                <a:cs typeface="Times New Roman" panose="02020603050405020304" pitchFamily="18" charset="0"/>
              </a:rPr>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r>
              <a:rPr lang="mn-MN" sz="2000" b="1" dirty="0">
                <a:solidFill>
                  <a:srgbClr val="002060"/>
                </a:solidFill>
                <a:latin typeface="Times New Roman" panose="02020603050405020304" pitchFamily="18" charset="0"/>
                <a:ea typeface="Times New Roman"/>
                <a:cs typeface="Times New Roman" panose="02020603050405020304" pitchFamily="18" charset="0"/>
              </a:rPr>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r>
              <a:rPr lang="mn-MN" sz="2000" b="1" dirty="0">
                <a:solidFill>
                  <a:srgbClr val="002060"/>
                </a:solidFill>
                <a:latin typeface="Times New Roman" panose="02020603050405020304" pitchFamily="18" charset="0"/>
                <a:ea typeface="Times New Roman"/>
                <a:cs typeface="Times New Roman" panose="02020603050405020304" pitchFamily="18" charset="0"/>
              </a:rPr>
              <a:t>Хөдөөгийн багийн </a:t>
            </a:r>
            <a:r>
              <a:rPr lang="en-US" sz="2000" b="1" dirty="0" smtClean="0">
                <a:solidFill>
                  <a:srgbClr val="002060"/>
                </a:solidFill>
                <a:latin typeface="Times New Roman" panose="02020603050405020304" pitchFamily="18" charset="0"/>
                <a:ea typeface="Times New Roman"/>
                <a:cs typeface="Times New Roman" panose="02020603050405020304" pitchFamily="18" charset="0"/>
              </a:rPr>
              <a:t> </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төвийн 80.0 </a:t>
            </a:r>
            <a:r>
              <a:rPr lang="mn-MN" sz="2000" b="1" dirty="0">
                <a:solidFill>
                  <a:srgbClr val="002060"/>
                </a:solidFill>
                <a:latin typeface="Times New Roman" panose="02020603050405020304" pitchFamily="18" charset="0"/>
                <a:ea typeface="Times New Roman"/>
                <a:cs typeface="Times New Roman" panose="02020603050405020304" pitchFamily="18" charset="0"/>
              </a:rPr>
              <a:t>орчим хувь нь эрчим хүчний ямар нэгэн </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 эх  </a:t>
            </a:r>
            <a:r>
              <a:rPr lang="mn-MN" sz="2000" b="1" dirty="0">
                <a:solidFill>
                  <a:srgbClr val="002060"/>
                </a:solidFill>
                <a:latin typeface="Times New Roman" panose="02020603050405020304" pitchFamily="18" charset="0"/>
                <a:ea typeface="Times New Roman"/>
                <a:cs typeface="Times New Roman" panose="02020603050405020304" pitchFamily="18" charset="0"/>
              </a:rPr>
              <a:t>үүсвэргүй</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 </a:t>
            </a:r>
            <a:r>
              <a:rPr lang="mn-MN" sz="2000" b="1" dirty="0">
                <a:solidFill>
                  <a:srgbClr val="002060"/>
                </a:solidFill>
                <a:latin typeface="Times New Roman" panose="02020603050405020304" pitchFamily="18" charset="0"/>
                <a:ea typeface="Times New Roman"/>
                <a:cs typeface="Times New Roman" panose="02020603050405020304" pitchFamily="18" charset="0"/>
              </a:rPr>
              <a:t>багийн Засаг дарга нарын </a:t>
            </a:r>
            <a:r>
              <a:rPr lang="en-US" sz="2000" b="1" dirty="0" smtClean="0">
                <a:solidFill>
                  <a:srgbClr val="002060"/>
                </a:solidFill>
                <a:latin typeface="Times New Roman" panose="02020603050405020304" pitchFamily="18" charset="0"/>
                <a:ea typeface="Times New Roman"/>
                <a:cs typeface="Times New Roman" panose="02020603050405020304" pitchFamily="18" charset="0"/>
              </a:rPr>
              <a:t> </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41.3 </a:t>
            </a:r>
            <a:r>
              <a:rPr lang="mn-MN" sz="2000" b="1" dirty="0">
                <a:solidFill>
                  <a:srgbClr val="002060"/>
                </a:solidFill>
                <a:latin typeface="Times New Roman" panose="02020603050405020304" pitchFamily="18" charset="0"/>
                <a:ea typeface="Times New Roman"/>
                <a:cs typeface="Times New Roman" panose="02020603050405020304" pitchFamily="18" charset="0"/>
              </a:rPr>
              <a:t>хувь нь ажиллах байргүй, 32.6 хувь нь иргэддээ хүрч үйлчлэх унаагүй байна. </a:t>
            </a:r>
            <a:endParaRPr lang="mn-MN" sz="2000" b="1" dirty="0" smtClean="0">
              <a:solidFill>
                <a:srgbClr val="002060"/>
              </a:solidFill>
              <a:latin typeface="Times New Roman" panose="02020603050405020304" pitchFamily="18" charset="0"/>
              <a:ea typeface="Times New Roman"/>
              <a:cs typeface="Times New Roman" panose="02020603050405020304" pitchFamily="18" charset="0"/>
            </a:endParaRPr>
          </a:p>
          <a:p>
            <a:r>
              <a:rPr lang="mn-MN" sz="2000" b="1" dirty="0">
                <a:solidFill>
                  <a:srgbClr val="002060"/>
                </a:solidFill>
                <a:latin typeface="Times New Roman" panose="02020603050405020304" pitchFamily="18" charset="0"/>
                <a:ea typeface="Times New Roman"/>
                <a:cs typeface="Times New Roman" panose="02020603050405020304" pitchFamily="18" charset="0"/>
              </a:rPr>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r>
              <a:rPr lang="mn-MN" sz="2000" b="1" dirty="0">
                <a:solidFill>
                  <a:srgbClr val="002060"/>
                </a:solidFill>
                <a:latin typeface="Times New Roman" panose="02020603050405020304" pitchFamily="18" charset="0"/>
                <a:ea typeface="Times New Roman"/>
                <a:cs typeface="Times New Roman" panose="02020603050405020304" pitchFamily="18" charset="0"/>
              </a:rPr>
              <a:t>Багийн Засаг дарга нарын 19.1 хувь нь дээд боловсролтой, 30.5 хувь нь тусгай дунд, 30.9 хувь нь бүрэн дунд, 19.5 хувь нь бага боловсролтой байна.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r>
              <a:rPr lang="mn-MN" sz="2000" b="1" dirty="0">
                <a:solidFill>
                  <a:srgbClr val="002060"/>
                </a:solidFill>
                <a:latin typeface="Times New Roman" panose="02020603050405020304" pitchFamily="18" charset="0"/>
                <a:ea typeface="Times New Roman"/>
                <a:cs typeface="Times New Roman" panose="02020603050405020304" pitchFamily="18" charset="0"/>
              </a:rPr>
              <a:t/>
            </a:r>
            <a:br>
              <a:rPr lang="mn-MN" sz="2000" b="1" dirty="0">
                <a:solidFill>
                  <a:srgbClr val="002060"/>
                </a:solidFill>
                <a:latin typeface="Times New Roman" panose="02020603050405020304" pitchFamily="18" charset="0"/>
                <a:ea typeface="Times New Roman"/>
                <a:cs typeface="Times New Roman" panose="02020603050405020304" pitchFamily="18" charset="0"/>
              </a:rPr>
            </a:br>
            <a:endParaRPr lang="en-US" sz="2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174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153400" cy="6099106"/>
          </a:xfrm>
          <a:prstGeom prst="rect">
            <a:avLst/>
          </a:prstGeom>
        </p:spPr>
        <p:txBody>
          <a:bodyPr wrap="square">
            <a:spAutoFit/>
          </a:bodyPr>
          <a:lstStyle/>
          <a:p>
            <a:pPr marL="228600" marR="0" algn="just">
              <a:lnSpc>
                <a:spcPct val="105000"/>
              </a:lnSpc>
              <a:spcBef>
                <a:spcPts val="0"/>
              </a:spcBef>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Чиг үүрэг</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000" b="1" dirty="0">
                <a:solidFill>
                  <a:srgbClr val="FF0000"/>
                </a:solidFill>
                <a:latin typeface="Times New Roman" panose="02020603050405020304" pitchFamily="18" charset="0"/>
                <a:ea typeface="+mj-ea"/>
                <a:cs typeface="Times New Roman" panose="02020603050405020304" pitchFamily="18" charset="0"/>
              </a:rPr>
              <a:t>Багийн хилийн цавыг тогтоох тухай</a:t>
            </a:r>
            <a:r>
              <a:rPr lang="mn-MN" sz="2000" b="1" dirty="0" smtClean="0">
                <a:solidFill>
                  <a:srgbClr val="002060"/>
                </a:solidFill>
                <a:latin typeface="Times New Roman" panose="02020603050405020304" pitchFamily="18" charset="0"/>
                <a:ea typeface="+mj-ea"/>
                <a:cs typeface="Times New Roman" panose="02020603050405020304" pitchFamily="18" charset="0"/>
              </a:rPr>
              <a:t>. Энэ </a:t>
            </a:r>
            <a:r>
              <a:rPr lang="mn-MN" sz="2000" b="1" dirty="0">
                <a:solidFill>
                  <a:srgbClr val="002060"/>
                </a:solidFill>
                <a:latin typeface="Times New Roman" panose="02020603050405020304" pitchFamily="18" charset="0"/>
                <a:ea typeface="+mj-ea"/>
                <a:cs typeface="Times New Roman" panose="02020603050405020304" pitchFamily="18" charset="0"/>
              </a:rPr>
              <a:t>бол нэгжийн эрх зүйн хэм хэмжээг газар нутгаар нь заагласан ойлголт. Аймаг сумдын хувьд багийн тогтоосон нарийвчилсан хил хязгаар тэр болгон байдаггүй.</a:t>
            </a:r>
            <a:endParaRPr lang="en-US" sz="2000" b="1" dirty="0">
              <a:solidFill>
                <a:srgbClr val="002060"/>
              </a:solidFill>
              <a:latin typeface="Times New Roman" panose="02020603050405020304" pitchFamily="18" charset="0"/>
              <a:ea typeface="+mj-ea"/>
              <a:cs typeface="Times New Roman" panose="02020603050405020304" pitchFamily="18" charset="0"/>
            </a:endParaRPr>
          </a:p>
          <a:p>
            <a:pPr marL="2286000" marR="0" algn="just">
              <a:lnSpc>
                <a:spcPct val="105000"/>
              </a:lnSpc>
              <a:spcBef>
                <a:spcPts val="0"/>
              </a:spcBef>
              <a:spcAft>
                <a:spcPts val="8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/Жишээ</a:t>
            </a:r>
            <a:r>
              <a:rPr lang="mn-MN" sz="2000" b="1" dirty="0">
                <a:solidFill>
                  <a:srgbClr val="002060"/>
                </a:solidFill>
                <a:latin typeface="Times New Roman" panose="02020603050405020304" pitchFamily="18" charset="0"/>
                <a:ea typeface="Calibri"/>
                <a:cs typeface="Times New Roman" panose="02020603050405020304" pitchFamily="18" charset="0"/>
              </a:rPr>
              <a:t>. Баруун-Урт сум багуудаа замын байршилаар хуваасан. Гэтэл суманд байгаа өрхүүдийн хувьд аль багийн нутаг дэвсгарийн талаар маргаан тасардаггүй тал бий./</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000" b="1" dirty="0">
                <a:solidFill>
                  <a:srgbClr val="FF0000"/>
                </a:solidFill>
                <a:latin typeface="Times New Roman" panose="02020603050405020304" pitchFamily="18" charset="0"/>
                <a:ea typeface="+mj-ea"/>
                <a:cs typeface="Times New Roman" panose="02020603050405020304" pitchFamily="18" charset="0"/>
              </a:rPr>
              <a:t>Багийн өрх гэр, хүн амын зохистой харьцааг тогтоох</a:t>
            </a:r>
            <a:r>
              <a:rPr lang="mn-MN" sz="2000" b="1" dirty="0">
                <a:solidFill>
                  <a:srgbClr val="002060"/>
                </a:solidFill>
                <a:latin typeface="Times New Roman" panose="02020603050405020304" pitchFamily="18" charset="0"/>
                <a:ea typeface="+mj-ea"/>
                <a:cs typeface="Times New Roman" panose="02020603050405020304" pitchFamily="18" charset="0"/>
              </a:rPr>
              <a:t>. Баг өөрөө хүсэлт гаргасанаар сум шийдэх бүрэн боломжтой</a:t>
            </a:r>
            <a:r>
              <a:rPr lang="mn-MN" sz="2000" b="1" dirty="0" smtClean="0">
                <a:solidFill>
                  <a:srgbClr val="002060"/>
                </a:solidFill>
                <a:latin typeface="Times New Roman" panose="02020603050405020304" pitchFamily="18" charset="0"/>
                <a:ea typeface="+mj-ea"/>
                <a:cs typeface="Times New Roman" panose="02020603050405020304" pitchFamily="18" charset="0"/>
              </a:rPr>
              <a:t>, Хатгал тосгон ...</a:t>
            </a:r>
            <a:endParaRPr lang="en-US" sz="2000" b="1" dirty="0">
              <a:solidFill>
                <a:srgbClr val="002060"/>
              </a:solidFill>
              <a:latin typeface="Times New Roman" panose="02020603050405020304" pitchFamily="18" charset="0"/>
              <a:ea typeface="+mj-ea"/>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000" b="1" dirty="0" smtClean="0">
                <a:solidFill>
                  <a:srgbClr val="FF0000"/>
                </a:solidFill>
                <a:latin typeface="Times New Roman" panose="02020603050405020304" pitchFamily="18" charset="0"/>
                <a:ea typeface="+mj-ea"/>
                <a:cs typeface="Times New Roman" panose="02020603050405020304" pitchFamily="18" charset="0"/>
              </a:rPr>
              <a:t>Багийн </a:t>
            </a:r>
            <a:r>
              <a:rPr lang="mn-MN" sz="2000" b="1" dirty="0">
                <a:solidFill>
                  <a:srgbClr val="FF0000"/>
                </a:solidFill>
                <a:latin typeface="Times New Roman" panose="02020603050405020304" pitchFamily="18" charset="0"/>
                <a:ea typeface="+mj-ea"/>
                <a:cs typeface="Times New Roman" panose="02020603050405020304" pitchFamily="18" charset="0"/>
              </a:rPr>
              <a:t>эрх хэмжээ бүрэн эрхийн асуудал</a:t>
            </a:r>
            <a:r>
              <a:rPr lang="mn-MN" sz="2000" b="1" dirty="0">
                <a:solidFill>
                  <a:srgbClr val="002060"/>
                </a:solidFill>
                <a:latin typeface="Times New Roman" panose="02020603050405020304" pitchFamily="18" charset="0"/>
                <a:ea typeface="+mj-ea"/>
                <a:cs typeface="Times New Roman" panose="02020603050405020304" pitchFamily="18" charset="0"/>
              </a:rPr>
              <a:t>. Одоо НӨУБ-гын чиг үүрэгтэй холбоотой </a:t>
            </a:r>
            <a:r>
              <a:rPr lang="mn-MN" sz="2000" b="1" dirty="0" smtClean="0">
                <a:solidFill>
                  <a:srgbClr val="002060"/>
                </a:solidFill>
                <a:latin typeface="Times New Roman" panose="02020603050405020304" pitchFamily="18" charset="0"/>
                <a:ea typeface="+mj-ea"/>
                <a:cs typeface="Times New Roman" panose="02020603050405020304" pitchFamily="18" charset="0"/>
              </a:rPr>
              <a:t>639 </a:t>
            </a:r>
            <a:r>
              <a:rPr lang="mn-MN" sz="2000" b="1" dirty="0">
                <a:solidFill>
                  <a:srgbClr val="002060"/>
                </a:solidFill>
                <a:latin typeface="Times New Roman" panose="02020603050405020304" pitchFamily="18" charset="0"/>
                <a:ea typeface="+mj-ea"/>
                <a:cs typeface="Times New Roman" panose="02020603050405020304" pitchFamily="18" charset="0"/>
              </a:rPr>
              <a:t>хууль байгаагаас </a:t>
            </a:r>
            <a:r>
              <a:rPr lang="mn-MN" sz="2000" b="1" dirty="0" smtClean="0">
                <a:solidFill>
                  <a:srgbClr val="002060"/>
                </a:solidFill>
                <a:latin typeface="Times New Roman" panose="02020603050405020304" pitchFamily="18" charset="0"/>
                <a:ea typeface="+mj-ea"/>
                <a:cs typeface="Times New Roman" panose="02020603050405020304" pitchFamily="18" charset="0"/>
              </a:rPr>
              <a:t>17  хуульд </a:t>
            </a:r>
            <a:r>
              <a:rPr lang="mn-MN" sz="2000" b="1" dirty="0">
                <a:solidFill>
                  <a:srgbClr val="002060"/>
                </a:solidFill>
                <a:latin typeface="Times New Roman" panose="02020603050405020304" pitchFamily="18" charset="0"/>
                <a:ea typeface="+mj-ea"/>
                <a:cs typeface="Times New Roman" panose="02020603050405020304" pitchFamily="18" charset="0"/>
              </a:rPr>
              <a:t>БИНХ-ын тухай </a:t>
            </a:r>
            <a:r>
              <a:rPr lang="mn-MN" sz="2000" b="1" dirty="0" smtClean="0">
                <a:solidFill>
                  <a:srgbClr val="002060"/>
                </a:solidFill>
                <a:latin typeface="Times New Roman" panose="02020603050405020304" pitchFamily="18" charset="0"/>
                <a:ea typeface="+mj-ea"/>
                <a:cs typeface="Times New Roman" panose="02020603050405020304" pitchFamily="18" charset="0"/>
              </a:rPr>
              <a:t>  зүйл </a:t>
            </a:r>
            <a:r>
              <a:rPr lang="mn-MN" sz="2000" b="1" dirty="0">
                <a:solidFill>
                  <a:srgbClr val="002060"/>
                </a:solidFill>
                <a:latin typeface="Times New Roman" panose="02020603050405020304" pitchFamily="18" charset="0"/>
                <a:ea typeface="+mj-ea"/>
                <a:cs typeface="Times New Roman" panose="02020603050405020304" pitchFamily="18" charset="0"/>
              </a:rPr>
              <a:t>заалт </a:t>
            </a:r>
            <a:r>
              <a:rPr lang="mn-MN" sz="2000" b="1" dirty="0" smtClean="0">
                <a:solidFill>
                  <a:srgbClr val="002060"/>
                </a:solidFill>
                <a:latin typeface="Times New Roman" panose="02020603050405020304" pitchFamily="18" charset="0"/>
                <a:ea typeface="+mj-ea"/>
                <a:cs typeface="Times New Roman" panose="02020603050405020304" pitchFamily="18" charset="0"/>
              </a:rPr>
              <a:t> орсон  байдаг</a:t>
            </a:r>
            <a:r>
              <a:rPr lang="mn-MN" sz="2000" b="1" dirty="0">
                <a:solidFill>
                  <a:srgbClr val="002060"/>
                </a:solidFill>
                <a:latin typeface="Times New Roman" panose="02020603050405020304" pitchFamily="18" charset="0"/>
                <a:ea typeface="+mj-ea"/>
                <a:cs typeface="Times New Roman" panose="02020603050405020304" pitchFamily="18" charset="0"/>
              </a:rPr>
              <a:t>.</a:t>
            </a:r>
            <a:endParaRPr lang="en-US" sz="2000" b="1" dirty="0">
              <a:solidFill>
                <a:srgbClr val="002060"/>
              </a:solidFill>
              <a:latin typeface="Times New Roman" panose="02020603050405020304" pitchFamily="18" charset="0"/>
              <a:ea typeface="+mj-ea"/>
              <a:cs typeface="Times New Roman" panose="02020603050405020304" pitchFamily="18" charset="0"/>
            </a:endParaRPr>
          </a:p>
          <a:p>
            <a:pPr marL="457200" marR="0" algn="just">
              <a:lnSpc>
                <a:spcPct val="105000"/>
              </a:lnSpc>
              <a:spcBef>
                <a:spcPts val="0"/>
              </a:spcBef>
              <a:spcAft>
                <a:spcPts val="800"/>
              </a:spcAft>
            </a:pPr>
            <a:r>
              <a:rPr lang="de-DE" sz="2000" b="1" dirty="0">
                <a:latin typeface="Times New Roman" panose="02020603050405020304" pitchFamily="18" charset="0"/>
                <a:ea typeface="Times New Roman"/>
                <a:cs typeface="Times New Roman" panose="02020603050405020304" pitchFamily="18" charset="0"/>
              </a:rPr>
              <a:t> </a:t>
            </a:r>
            <a:endParaRPr lang="en-US" b="1" dirty="0">
              <a:effectLst/>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2573425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609600"/>
            <a:ext cx="8229600" cy="5075748"/>
          </a:xfrm>
          <a:prstGeom prst="rect">
            <a:avLst/>
          </a:prstGeom>
        </p:spPr>
        <p:txBody>
          <a:bodyPr wrap="square">
            <a:spAutoFit/>
          </a:bodyPr>
          <a:lstStyle/>
          <a:p>
            <a:pPr algn="just">
              <a:lnSpc>
                <a:spcPct val="115000"/>
              </a:lnSpc>
              <a:spcAft>
                <a:spcPts val="800"/>
              </a:spcAft>
              <a:buFont typeface="Wingdings" pitchFamily="2" charset="2"/>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 </a:t>
            </a:r>
            <a:r>
              <a:rPr lang="mn-MN" b="1" dirty="0">
                <a:solidFill>
                  <a:srgbClr val="002060"/>
                </a:solidFill>
                <a:latin typeface="Times New Roman" panose="02020603050405020304" pitchFamily="18" charset="0"/>
                <a:ea typeface="Calibri"/>
                <a:cs typeface="Times New Roman" panose="02020603050405020304" pitchFamily="18" charset="0"/>
              </a:rPr>
              <a:t>ИНХ-д </a:t>
            </a:r>
            <a:r>
              <a:rPr lang="mn-MN" b="1" dirty="0" smtClean="0">
                <a:solidFill>
                  <a:srgbClr val="002060"/>
                </a:solidFill>
                <a:latin typeface="Times New Roman" panose="02020603050405020304" pitchFamily="18" charset="0"/>
                <a:ea typeface="Calibri"/>
                <a:cs typeface="Times New Roman" panose="02020603050405020304" pitchFamily="18" charset="0"/>
              </a:rPr>
              <a:t>хуулиар </a:t>
            </a:r>
            <a:r>
              <a:rPr lang="mn-MN" b="1" dirty="0">
                <a:solidFill>
                  <a:srgbClr val="002060"/>
                </a:solidFill>
                <a:latin typeface="Times New Roman" panose="02020603050405020304" pitchFamily="18" charset="0"/>
                <a:ea typeface="Calibri"/>
                <a:cs typeface="Times New Roman" panose="02020603050405020304" pitchFamily="18" charset="0"/>
              </a:rPr>
              <a:t>олгогдсон эрх хэмжээ нь тун хязгаарлагдмал боловч харъяа багийнхаа тулгамдсан асуудлыг  иргэд өөрсдөө оролцон хэлэлцэх, багийн даргад үүрэг даалгавар өгөх, дээд шатны хурал, засаг даргад саналаа уламжлах бүх талын боломж бий. </a:t>
            </a: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800"/>
              </a:spcAft>
              <a:buFont typeface="Wingdings" pitchFamily="2" charset="2"/>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Багуудын </a:t>
            </a:r>
            <a:r>
              <a:rPr lang="mn-MN" b="1" dirty="0">
                <a:solidFill>
                  <a:srgbClr val="002060"/>
                </a:solidFill>
                <a:latin typeface="Times New Roman" panose="02020603050405020304" pitchFamily="18" charset="0"/>
                <a:ea typeface="Calibri"/>
                <a:cs typeface="Times New Roman" panose="02020603050405020304" pitchFamily="18" charset="0"/>
              </a:rPr>
              <a:t>хувьд жилд хуралдах тоо харилцан адилгүй, зарим нь 4-5 удаа хуралдсан байхад аймгийн төвийн зарим багуудын хувьд 1-2 удаа хуралдсан тохиолдол </a:t>
            </a:r>
            <a:r>
              <a:rPr lang="mn-MN" b="1" dirty="0" smtClean="0">
                <a:solidFill>
                  <a:srgbClr val="002060"/>
                </a:solidFill>
                <a:latin typeface="Times New Roman" panose="02020603050405020304" pitchFamily="18" charset="0"/>
                <a:ea typeface="Calibri"/>
                <a:cs typeface="Times New Roman" panose="02020603050405020304" pitchFamily="18" charset="0"/>
              </a:rPr>
              <a:t>ч байна</a:t>
            </a:r>
            <a:r>
              <a:rPr lang="mn-MN" b="1" dirty="0">
                <a:solidFill>
                  <a:srgbClr val="002060"/>
                </a:solidFill>
                <a:latin typeface="Times New Roman" panose="02020603050405020304" pitchFamily="18" charset="0"/>
                <a:ea typeface="Calibri"/>
                <a:cs typeface="Times New Roman" panose="02020603050405020304" pitchFamily="18" charset="0"/>
              </a:rPr>
              <a:t>. Аймаг сумын төвийн иргэд БИНХ-д оролцох байдал хангалтгүй, зарим тохиолдолд ирц хүрдэггүй тохиолдол ч байдаг бол хөдөөгийн багуудын ирц харьцангуй сайн байдаг. </a:t>
            </a: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800"/>
              </a:spcAft>
              <a:buFont typeface="Wingdings" pitchFamily="2" charset="2"/>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Судалгаанд </a:t>
            </a:r>
            <a:r>
              <a:rPr lang="mn-MN" b="1" dirty="0">
                <a:solidFill>
                  <a:srgbClr val="002060"/>
                </a:solidFill>
                <a:latin typeface="Times New Roman" panose="02020603050405020304" pitchFamily="18" charset="0"/>
                <a:ea typeface="Calibri"/>
                <a:cs typeface="Times New Roman" panose="02020603050405020304" pitchFamily="18" charset="0"/>
              </a:rPr>
              <a:t>оролцогчдын 37,6% нь багийнхаа хуралд огт оролцож үзээгүй, 17,5% нь тогтмол оролцдог, 44,8% нь хааяа оролцдог байна. Багийн хуралд оролцдог иргэдийн 72,7% нь жилд 1-2 удаа л оролцдог ажээ.Хамгийн идэвхитэй оролцдог хэсэг бол 45 дээш насныхан бол 18-25 насны иргэдийн 55,5%, 26-35 насны иргэдийн 44% нь хуралд оролцдоггүй бол хувийн секторынхон огт оролцдоггүй иргэдийн 32,1%-г эзэлдэг байна.</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409799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8077200" cy="6242222"/>
          </a:xfrm>
          <a:prstGeom prst="rect">
            <a:avLst/>
          </a:prstGeom>
        </p:spPr>
        <p:txBody>
          <a:bodyPr wrap="square">
            <a:spAutoFit/>
          </a:bodyPr>
          <a:lstStyle/>
          <a:p>
            <a:pPr algn="just">
              <a:lnSpc>
                <a:spcPct val="115000"/>
              </a:lnSpc>
              <a:spcAft>
                <a:spcPts val="800"/>
              </a:spcAft>
            </a:pPr>
            <a:endParaRPr lang="mn-MN" b="1" dirty="0" smtClean="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800"/>
              </a:spcAft>
            </a:pPr>
            <a:endParaRPr lang="mn-MN"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800"/>
              </a:spcAft>
            </a:pPr>
            <a:r>
              <a:rPr lang="mn-MN" b="1" dirty="0">
                <a:solidFill>
                  <a:srgbClr val="C00000"/>
                </a:solidFill>
                <a:latin typeface="Times New Roman" panose="02020603050405020304" pitchFamily="18" charset="0"/>
                <a:ea typeface="Calibri"/>
                <a:cs typeface="Times New Roman" panose="02020603050405020304" pitchFamily="18" charset="0"/>
              </a:rPr>
              <a:t>	</a:t>
            </a:r>
            <a:r>
              <a:rPr lang="mn-MN" b="1" dirty="0" smtClean="0">
                <a:solidFill>
                  <a:srgbClr val="C00000"/>
                </a:solidFill>
                <a:latin typeface="Times New Roman" panose="02020603050405020304" pitchFamily="18" charset="0"/>
                <a:ea typeface="Calibri"/>
                <a:cs typeface="Times New Roman" panose="02020603050405020304" pitchFamily="18" charset="0"/>
              </a:rPr>
              <a:t>	</a:t>
            </a:r>
            <a:r>
              <a:rPr lang="mn-MN" b="1" dirty="0" smtClean="0">
                <a:solidFill>
                  <a:srgbClr val="C00000"/>
                </a:solidFill>
                <a:latin typeface="Times New Roman" panose="02020603050405020304" pitchFamily="18" charset="0"/>
                <a:ea typeface="Calibri"/>
                <a:cs typeface="Times New Roman" panose="02020603050405020304" pitchFamily="18" charset="0"/>
              </a:rPr>
              <a:t>Иргэдийн </a:t>
            </a:r>
            <a:r>
              <a:rPr lang="mn-MN" b="1" dirty="0">
                <a:solidFill>
                  <a:srgbClr val="C00000"/>
                </a:solidFill>
                <a:latin typeface="Times New Roman" panose="02020603050405020304" pitchFamily="18" charset="0"/>
                <a:ea typeface="Calibri"/>
                <a:cs typeface="Times New Roman" panose="02020603050405020304" pitchFamily="18" charset="0"/>
              </a:rPr>
              <a:t>ийм идэвхигүй байх шалтгаан нь:</a:t>
            </a:r>
            <a:endParaRPr lang="en-US" b="1" dirty="0">
              <a:solidFill>
                <a:srgbClr val="C00000"/>
              </a:solidFill>
              <a:latin typeface="Times New Roman" panose="02020603050405020304" pitchFamily="18" charset="0"/>
              <a:ea typeface="Calibri"/>
              <a:cs typeface="Times New Roman" panose="02020603050405020304" pitchFamily="18" charset="0"/>
            </a:endParaRPr>
          </a:p>
          <a:p>
            <a:pPr marL="285750" marR="0" lvl="0" indent="-285750" algn="just">
              <a:lnSpc>
                <a:spcPct val="115000"/>
              </a:lnSpc>
              <a:spcBef>
                <a:spcPts val="0"/>
              </a:spcBef>
              <a:spcAft>
                <a:spcPts val="800"/>
              </a:spcAft>
              <a:buSzPts val="1200"/>
              <a:buFont typeface="Arial" pitchFamily="34" charset="0"/>
              <a:buChar char="•"/>
            </a:pPr>
            <a:r>
              <a:rPr lang="mn-MN" b="1" dirty="0" smtClean="0">
                <a:solidFill>
                  <a:srgbClr val="002060"/>
                </a:solidFill>
                <a:latin typeface="Times New Roman" panose="02020603050405020304" pitchFamily="18" charset="0"/>
                <a:ea typeface="+mj-ea"/>
                <a:cs typeface="Times New Roman" panose="02020603050405020304" pitchFamily="18" charset="0"/>
              </a:rPr>
              <a:t>БИНХ-ын </a:t>
            </a:r>
            <a:r>
              <a:rPr lang="mn-MN" b="1" dirty="0" smtClean="0">
                <a:solidFill>
                  <a:srgbClr val="002060"/>
                </a:solidFill>
                <a:latin typeface="Times New Roman" panose="02020603050405020304" pitchFamily="18" charset="0"/>
                <a:ea typeface="+mj-ea"/>
                <a:cs typeface="Times New Roman" panose="02020603050405020304" pitchFamily="18" charset="0"/>
              </a:rPr>
              <a:t>эрх </a:t>
            </a:r>
            <a:r>
              <a:rPr lang="mn-MN" b="1" dirty="0">
                <a:solidFill>
                  <a:srgbClr val="002060"/>
                </a:solidFill>
                <a:latin typeface="Times New Roman" panose="02020603050405020304" pitchFamily="18" charset="0"/>
                <a:ea typeface="+mj-ea"/>
                <a:cs typeface="Times New Roman" panose="02020603050405020304" pitchFamily="18" charset="0"/>
              </a:rPr>
              <a:t>хэмжээ тун хязгаарлагдмал, багт өөрийн гэсэн төсөв хөрөнгө, санхүүгийн эрх мэдэл байдаггүй, нөгөө талаас иргэдийн хэлэлцэж шийдвэрлэсэн асуудлууд дээд байгууллагад уламжлагдах боловч ихэнх тохиолдолд тодорхой үр дүнд хүрэлгүй замхардагтай холбоотой гэж үзжээ</a:t>
            </a:r>
            <a:r>
              <a:rPr lang="mn-MN" b="1" dirty="0" smtClean="0">
                <a:solidFill>
                  <a:srgbClr val="002060"/>
                </a:solidFill>
                <a:latin typeface="Times New Roman" panose="02020603050405020304" pitchFamily="18" charset="0"/>
                <a:ea typeface="+mj-ea"/>
                <a:cs typeface="Times New Roman" panose="02020603050405020304" pitchFamily="18" charset="0"/>
              </a:rPr>
              <a:t>.</a:t>
            </a:r>
          </a:p>
          <a:p>
            <a:pPr marL="285750" marR="0" lvl="0" indent="-285750" algn="just">
              <a:lnSpc>
                <a:spcPct val="115000"/>
              </a:lnSpc>
              <a:spcBef>
                <a:spcPts val="0"/>
              </a:spcBef>
              <a:spcAft>
                <a:spcPts val="800"/>
              </a:spcAft>
              <a:buSzPts val="1200"/>
              <a:buFont typeface="Arial" pitchFamily="34" charset="0"/>
              <a:buChar char="•"/>
            </a:pPr>
            <a:endParaRPr lang="en-US" b="1" dirty="0">
              <a:solidFill>
                <a:srgbClr val="002060"/>
              </a:solidFill>
              <a:latin typeface="Times New Roman" panose="02020603050405020304" pitchFamily="18" charset="0"/>
              <a:ea typeface="+mj-ea"/>
              <a:cs typeface="Times New Roman" panose="02020603050405020304" pitchFamily="18" charset="0"/>
            </a:endParaRPr>
          </a:p>
          <a:p>
            <a:pPr marL="285750" indent="-285750" algn="just">
              <a:buFont typeface="Arial" pitchFamily="34" charset="0"/>
              <a:buChar char="•"/>
            </a:pPr>
            <a:r>
              <a:rPr lang="mn-MN" b="1" dirty="0">
                <a:solidFill>
                  <a:srgbClr val="002060"/>
                </a:solidFill>
                <a:latin typeface="Times New Roman" panose="02020603050405020304" pitchFamily="18" charset="0"/>
                <a:ea typeface="Calibri"/>
                <a:cs typeface="Times New Roman" panose="02020603050405020304" pitchFamily="18" charset="0"/>
              </a:rPr>
              <a:t>Нөгөө талаар БИНХ нь ихэнхдээ дээд шатны төрийн байгууллагуудын тайлан, мэдээлэл танилцуулсан, татвар нэхсэн, үүргээ биелүүлэхийг шахаж шаардсан, тоотой цөөн хэдэн хүн үг хэлдэг, </a:t>
            </a:r>
            <a:r>
              <a:rPr lang="mn-MN" b="1" dirty="0" smtClean="0">
                <a:solidFill>
                  <a:srgbClr val="002060"/>
                </a:solidFill>
                <a:latin typeface="Times New Roman" panose="02020603050405020304" pitchFamily="18" charset="0"/>
                <a:ea typeface="Calibri"/>
                <a:cs typeface="Times New Roman" panose="02020603050405020304" pitchFamily="18" charset="0"/>
              </a:rPr>
              <a:t>ихэнх </a:t>
            </a:r>
            <a:r>
              <a:rPr lang="mn-MN" b="1" dirty="0">
                <a:solidFill>
                  <a:srgbClr val="002060"/>
                </a:solidFill>
                <a:latin typeface="Times New Roman" panose="02020603050405020304" pitchFamily="18" charset="0"/>
                <a:ea typeface="Calibri"/>
                <a:cs typeface="Times New Roman" panose="02020603050405020304" pitchFamily="18" charset="0"/>
              </a:rPr>
              <a:t>нь сонсогчийн байр сууринаас оролцдог зэрэг шалтгаанууд нь БИНХ-г хүчгүйдүүлж, бүрэн эрхээ хэрэгжүүлэх боломжийг нь багасгадаг </a:t>
            </a:r>
            <a:r>
              <a:rPr lang="mn-MN" b="1" dirty="0" smtClean="0">
                <a:solidFill>
                  <a:srgbClr val="002060"/>
                </a:solidFill>
                <a:latin typeface="Times New Roman" panose="02020603050405020304" pitchFamily="18" charset="0"/>
                <a:ea typeface="Calibri"/>
                <a:cs typeface="Times New Roman" panose="02020603050405020304" pitchFamily="18" charset="0"/>
              </a:rPr>
              <a:t>байна. </a:t>
            </a:r>
          </a:p>
          <a:p>
            <a:pPr marL="285750" indent="-285750" algn="just">
              <a:buFont typeface="Arial" pitchFamily="34" charset="0"/>
              <a:buChar char="•"/>
            </a:pPr>
            <a:endParaRPr lang="mn-MN" b="1" dirty="0">
              <a:solidFill>
                <a:srgbClr val="002060"/>
              </a:solidFill>
              <a:latin typeface="Times New Roman" panose="02020603050405020304" pitchFamily="18" charset="0"/>
              <a:cs typeface="Times New Roman" panose="02020603050405020304" pitchFamily="18" charset="0"/>
            </a:endParaRPr>
          </a:p>
          <a:p>
            <a:pPr marL="285750" indent="-285750" algn="just">
              <a:buFont typeface="Arial" pitchFamily="34" charset="0"/>
              <a:buChar char="•"/>
            </a:pPr>
            <a:endParaRPr lang="mn-MN" b="1" dirty="0" smtClean="0">
              <a:solidFill>
                <a:srgbClr val="002060"/>
              </a:solidFill>
              <a:latin typeface="Times New Roman" panose="02020603050405020304" pitchFamily="18" charset="0"/>
              <a:cs typeface="Times New Roman" panose="02020603050405020304" pitchFamily="18" charset="0"/>
            </a:endParaRPr>
          </a:p>
          <a:p>
            <a:pPr marL="285750" indent="-285750" algn="just">
              <a:buFont typeface="Arial" pitchFamily="34" charset="0"/>
              <a:buChar char="•"/>
            </a:pPr>
            <a:endParaRPr lang="mn-MN" b="1" dirty="0">
              <a:solidFill>
                <a:srgbClr val="002060"/>
              </a:solidFill>
              <a:latin typeface="Times New Roman" panose="02020603050405020304" pitchFamily="18" charset="0"/>
              <a:cs typeface="Times New Roman" panose="02020603050405020304" pitchFamily="18" charset="0"/>
            </a:endParaRPr>
          </a:p>
          <a:p>
            <a:pPr marL="285750" indent="-285750" algn="just">
              <a:buFont typeface="Arial" pitchFamily="34" charset="0"/>
              <a:buChar char="•"/>
            </a:pPr>
            <a:endParaRPr lang="en-US"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201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686800" cy="5078313"/>
          </a:xfrm>
          <a:prstGeom prst="rect">
            <a:avLst/>
          </a:prstGeom>
        </p:spPr>
        <p:txBody>
          <a:bodyPr wrap="square">
            <a:spAutoFit/>
          </a:bodyPr>
          <a:lstStyle/>
          <a:p>
            <a:endParaRPr lang="mn-MN" sz="1600" b="1" dirty="0" smtClean="0">
              <a:solidFill>
                <a:srgbClr val="002060"/>
              </a:solidFill>
              <a:latin typeface="Times New Roman" pitchFamily="18" charset="0"/>
              <a:cs typeface="Times New Roman" pitchFamily="18" charset="0"/>
            </a:endParaRPr>
          </a:p>
          <a:p>
            <a:endParaRPr lang="mn-MN" sz="1600" b="1" dirty="0" smtClean="0">
              <a:solidFill>
                <a:srgbClr val="002060"/>
              </a:solidFill>
              <a:latin typeface="Times New Roman" pitchFamily="18" charset="0"/>
              <a:cs typeface="Times New Roman" pitchFamily="18" charset="0"/>
            </a:endParaRPr>
          </a:p>
          <a:p>
            <a:r>
              <a:rPr lang="mn-MN" b="1" dirty="0" smtClean="0">
                <a:solidFill>
                  <a:srgbClr val="002060"/>
                </a:solidFill>
                <a:latin typeface="Times New Roman" pitchFamily="18" charset="0"/>
                <a:cs typeface="Times New Roman" pitchFamily="18" charset="0"/>
              </a:rPr>
              <a:t> </a:t>
            </a:r>
          </a:p>
          <a:p>
            <a:pPr>
              <a:buFont typeface="Wingdings" pitchFamily="2" charset="2"/>
              <a:buChar char="v"/>
            </a:pPr>
            <a:endParaRPr lang="mn-MN" b="1" dirty="0">
              <a:solidFill>
                <a:srgbClr val="002060"/>
              </a:solidFill>
              <a:latin typeface="Times New Roman" pitchFamily="18" charset="0"/>
              <a:cs typeface="Times New Roman" pitchFamily="18" charset="0"/>
            </a:endParaRPr>
          </a:p>
          <a:p>
            <a:pPr>
              <a:buFont typeface="Wingdings" pitchFamily="2" charset="2"/>
              <a:buChar char="v"/>
            </a:pPr>
            <a:r>
              <a:rPr lang="mn-MN" b="1" dirty="0" smtClean="0">
                <a:solidFill>
                  <a:srgbClr val="002060"/>
                </a:solidFill>
                <a:latin typeface="Times New Roman" pitchFamily="18" charset="0"/>
                <a:cs typeface="Times New Roman" pitchFamily="18" charset="0"/>
              </a:rPr>
              <a:t>Багийг тогтвор суурьшилтай ажиллуулж  төрийн үйлчилгээг иргэдэд     хүргэх</a:t>
            </a:r>
          </a:p>
          <a:p>
            <a:pPr>
              <a:buFont typeface="Wingdings" pitchFamily="2" charset="2"/>
              <a:buChar char="v"/>
            </a:pPr>
            <a:endParaRPr lang="mn-MN" sz="2000" b="1" dirty="0">
              <a:solidFill>
                <a:srgbClr val="002060"/>
              </a:solidFill>
              <a:latin typeface="Times New Roman" pitchFamily="18" charset="0"/>
              <a:cs typeface="Times New Roman" pitchFamily="18" charset="0"/>
            </a:endParaRPr>
          </a:p>
          <a:p>
            <a:pPr>
              <a:buFont typeface="Wingdings" pitchFamily="2" charset="2"/>
              <a:buChar char="v"/>
            </a:pPr>
            <a:r>
              <a:rPr lang="mn-MN" sz="2000" b="1" dirty="0" smtClean="0">
                <a:solidFill>
                  <a:srgbClr val="002060"/>
                </a:solidFill>
                <a:latin typeface="Times New Roman" pitchFamily="18" charset="0"/>
                <a:cs typeface="Times New Roman" pitchFamily="18" charset="0"/>
              </a:rPr>
              <a:t> Багт  гэрийн цэцэрлэг ажиллуулах </a:t>
            </a:r>
          </a:p>
          <a:p>
            <a:pPr>
              <a:buFont typeface="Wingdings" pitchFamily="2" charset="2"/>
              <a:buChar char="v"/>
            </a:pPr>
            <a:endParaRPr lang="mn-MN" sz="2000" b="1" dirty="0">
              <a:solidFill>
                <a:srgbClr val="002060"/>
              </a:solidFill>
              <a:latin typeface="Times New Roman" pitchFamily="18" charset="0"/>
              <a:cs typeface="Times New Roman" pitchFamily="18" charset="0"/>
            </a:endParaRPr>
          </a:p>
          <a:p>
            <a:pPr>
              <a:buFont typeface="Wingdings" pitchFamily="2" charset="2"/>
              <a:buChar char="v"/>
            </a:pPr>
            <a:r>
              <a:rPr lang="mn-MN" sz="2000" b="1" dirty="0" smtClean="0">
                <a:solidFill>
                  <a:srgbClr val="002060"/>
                </a:solidFill>
                <a:latin typeface="Times New Roman" pitchFamily="18" charset="0"/>
                <a:cs typeface="Times New Roman" pitchFamily="18" charset="0"/>
              </a:rPr>
              <a:t> Хүний эмчийг  үйлчилгээг сайжруулах</a:t>
            </a:r>
          </a:p>
          <a:p>
            <a:pPr>
              <a:buFont typeface="Wingdings" pitchFamily="2" charset="2"/>
              <a:buChar char="v"/>
            </a:pPr>
            <a:endParaRPr lang="mn-MN" sz="2000" b="1" dirty="0">
              <a:solidFill>
                <a:srgbClr val="002060"/>
              </a:solidFill>
              <a:latin typeface="Times New Roman" pitchFamily="18" charset="0"/>
              <a:cs typeface="Times New Roman" pitchFamily="18" charset="0"/>
            </a:endParaRPr>
          </a:p>
          <a:p>
            <a:pPr>
              <a:buFont typeface="Wingdings" pitchFamily="2" charset="2"/>
              <a:buChar char="v"/>
            </a:pPr>
            <a:r>
              <a:rPr lang="mn-MN" sz="2000" b="1" dirty="0" smtClean="0">
                <a:solidFill>
                  <a:srgbClr val="002060"/>
                </a:solidFill>
                <a:latin typeface="Times New Roman" pitchFamily="18" charset="0"/>
                <a:cs typeface="Times New Roman" pitchFamily="18" charset="0"/>
              </a:rPr>
              <a:t>Албан бус боловсролын сургалтыг   явуулах</a:t>
            </a:r>
          </a:p>
          <a:p>
            <a:pPr>
              <a:buFont typeface="Wingdings" pitchFamily="2" charset="2"/>
              <a:buChar char="v"/>
            </a:pPr>
            <a:endParaRPr lang="mn-MN" sz="2000" b="1" dirty="0">
              <a:solidFill>
                <a:srgbClr val="002060"/>
              </a:solidFill>
              <a:latin typeface="Times New Roman" pitchFamily="18" charset="0"/>
              <a:cs typeface="Times New Roman" pitchFamily="18" charset="0"/>
            </a:endParaRPr>
          </a:p>
          <a:p>
            <a:pPr>
              <a:buFont typeface="Wingdings" pitchFamily="2" charset="2"/>
              <a:buChar char="v"/>
            </a:pPr>
            <a:endParaRPr lang="mn-MN" sz="2000" b="1" dirty="0" smtClean="0">
              <a:solidFill>
                <a:srgbClr val="002060"/>
              </a:solidFill>
              <a:latin typeface="Times New Roman" pitchFamily="18" charset="0"/>
              <a:cs typeface="Times New Roman" pitchFamily="18" charset="0"/>
            </a:endParaRPr>
          </a:p>
          <a:p>
            <a:pPr>
              <a:buFont typeface="Wingdings" pitchFamily="2" charset="2"/>
              <a:buChar char="v"/>
            </a:pPr>
            <a:endParaRPr lang="mn-MN" sz="2000" b="1" dirty="0">
              <a:solidFill>
                <a:srgbClr val="002060"/>
              </a:solidFill>
              <a:latin typeface="Times New Roman" pitchFamily="18" charset="0"/>
              <a:cs typeface="Times New Roman" pitchFamily="18" charset="0"/>
            </a:endParaRPr>
          </a:p>
          <a:p>
            <a:pPr>
              <a:buFont typeface="Wingdings" pitchFamily="2" charset="2"/>
              <a:buChar char="v"/>
            </a:pPr>
            <a:endParaRPr lang="mn-MN" sz="2000" b="1" dirty="0" smtClean="0">
              <a:solidFill>
                <a:srgbClr val="002060"/>
              </a:solidFill>
              <a:latin typeface="Times New Roman" pitchFamily="18" charset="0"/>
              <a:cs typeface="Times New Roman" pitchFamily="18" charset="0"/>
            </a:endParaRPr>
          </a:p>
          <a:p>
            <a:pPr>
              <a:buFont typeface="Wingdings" pitchFamily="2" charset="2"/>
              <a:buChar char="v"/>
            </a:pPr>
            <a:endParaRPr lang="en-US" sz="2000" b="1" dirty="0">
              <a:solidFill>
                <a:srgbClr val="002060"/>
              </a:solidFill>
              <a:latin typeface="Times New Roman" pitchFamily="18" charset="0"/>
              <a:cs typeface="Times New Roman" pitchFamily="18" charset="0"/>
            </a:endParaRPr>
          </a:p>
        </p:txBody>
      </p:sp>
      <p:sp>
        <p:nvSpPr>
          <p:cNvPr id="3" name="Rectangle 2"/>
          <p:cNvSpPr/>
          <p:nvPr/>
        </p:nvSpPr>
        <p:spPr>
          <a:xfrm>
            <a:off x="1219200" y="457200"/>
            <a:ext cx="6858000" cy="646331"/>
          </a:xfrm>
          <a:prstGeom prst="rect">
            <a:avLst/>
          </a:prstGeom>
        </p:spPr>
        <p:txBody>
          <a:bodyPr wrap="square">
            <a:spAutoFit/>
          </a:bodyPr>
          <a:lstStyle/>
          <a:p>
            <a:pPr algn="ctr"/>
            <a:r>
              <a:rPr lang="mn-MN" sz="3600" b="1" dirty="0" smtClean="0">
                <a:solidFill>
                  <a:srgbClr val="FF0000"/>
                </a:solidFill>
                <a:latin typeface="Times New Roman" pitchFamily="18" charset="0"/>
                <a:cs typeface="Times New Roman" pitchFamily="18" charset="0"/>
              </a:rPr>
              <a:t>Багийн тогтвор суурьшил</a:t>
            </a:r>
            <a:endParaRPr lang="en-US" sz="36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6124754"/>
          </a:xfrm>
          <a:prstGeom prst="rect">
            <a:avLst/>
          </a:prstGeom>
        </p:spPr>
        <p:txBody>
          <a:bodyPr wrap="square">
            <a:spAutoFit/>
          </a:bodyPr>
          <a:lstStyle/>
          <a:p>
            <a:endParaRPr lang="mn-MN" sz="1600" b="1" dirty="0" smtClean="0">
              <a:solidFill>
                <a:srgbClr val="002060"/>
              </a:solidFill>
              <a:latin typeface="Times New Roman" pitchFamily="18" charset="0"/>
              <a:cs typeface="Times New Roman" pitchFamily="18" charset="0"/>
            </a:endParaRPr>
          </a:p>
          <a:p>
            <a:endParaRPr lang="mn-MN" sz="1600" b="1" dirty="0" smtClean="0">
              <a:solidFill>
                <a:srgbClr val="002060"/>
              </a:solidFill>
              <a:latin typeface="Times New Roman" pitchFamily="18" charset="0"/>
              <a:cs typeface="Times New Roman" pitchFamily="18" charset="0"/>
            </a:endParaRPr>
          </a:p>
          <a:p>
            <a:r>
              <a:rPr lang="mn-MN" b="1" dirty="0" smtClean="0">
                <a:solidFill>
                  <a:srgbClr val="002060"/>
                </a:solidFill>
                <a:latin typeface="Times New Roman" pitchFamily="18" charset="0"/>
                <a:cs typeface="Times New Roman" pitchFamily="18" charset="0"/>
              </a:rPr>
              <a:t>Багийн Засаг дарга нарын мэдлэг боловсролыг дээшлүүлэх, Засгийн газрын хэрэгжүүлэгч агентлаг-Удирдлагын академийн зайны сургалтын төвийг түшиглэн 3-5 жил тутам тэдгээрийн мэргэшлийг дээшлүүлж давтан сургалтад хамруулах арга хэмжээ авах; </a:t>
            </a:r>
            <a:br>
              <a:rPr lang="mn-MN" b="1" dirty="0" smtClean="0">
                <a:solidFill>
                  <a:srgbClr val="002060"/>
                </a:solidFill>
                <a:latin typeface="Times New Roman" pitchFamily="18" charset="0"/>
                <a:cs typeface="Times New Roman" pitchFamily="18" charset="0"/>
              </a:rPr>
            </a:br>
            <a:endParaRPr lang="mn-MN" b="1" dirty="0" smtClean="0">
              <a:solidFill>
                <a:srgbClr val="002060"/>
              </a:solidFill>
              <a:latin typeface="Times New Roman" pitchFamily="18" charset="0"/>
              <a:cs typeface="Times New Roman" pitchFamily="18" charset="0"/>
            </a:endParaRPr>
          </a:p>
          <a:p>
            <a:r>
              <a:rPr lang="mn-MN" b="1" dirty="0" smtClean="0">
                <a:solidFill>
                  <a:srgbClr val="002060"/>
                </a:solidFill>
                <a:latin typeface="Times New Roman" pitchFamily="18" charset="0"/>
                <a:cs typeface="Times New Roman" pitchFamily="18" charset="0"/>
              </a:rPr>
              <a:t>Багт зайлшгүй шаардагдах хөрөнгийг сумын жил бүрийн төсөвт тусган батлуулж, багийн Засаг даргын хяналт, оролцоотойгоор зарцуулах; </a:t>
            </a:r>
            <a:br>
              <a:rPr lang="mn-MN" b="1" dirty="0" smtClean="0">
                <a:solidFill>
                  <a:srgbClr val="002060"/>
                </a:solidFill>
                <a:latin typeface="Times New Roman" pitchFamily="18" charset="0"/>
                <a:cs typeface="Times New Roman" pitchFamily="18" charset="0"/>
              </a:rPr>
            </a:br>
            <a:r>
              <a:rPr lang="mn-MN" b="1" dirty="0" smtClean="0">
                <a:solidFill>
                  <a:srgbClr val="002060"/>
                </a:solidFill>
                <a:latin typeface="Times New Roman" pitchFamily="18" charset="0"/>
                <a:cs typeface="Times New Roman" pitchFamily="18" charset="0"/>
              </a:rPr>
              <a:t/>
            </a:r>
            <a:br>
              <a:rPr lang="mn-MN" b="1" dirty="0" smtClean="0">
                <a:solidFill>
                  <a:srgbClr val="002060"/>
                </a:solidFill>
                <a:latin typeface="Times New Roman" pitchFamily="18" charset="0"/>
                <a:cs typeface="Times New Roman" pitchFamily="18" charset="0"/>
              </a:rPr>
            </a:br>
            <a:r>
              <a:rPr lang="mn-MN" b="1" dirty="0" smtClean="0">
                <a:solidFill>
                  <a:srgbClr val="002060"/>
                </a:solidFill>
                <a:latin typeface="Times New Roman" pitchFamily="18" charset="0"/>
                <a:cs typeface="Times New Roman" pitchFamily="18" charset="0"/>
              </a:rPr>
              <a:t>Багийг соёл, хүмүүжил, мэдээлэл сурталчилгааны ажил зохион байгуулахад шаардагдах байр, техник хэрэгсэл болон хуулийн эмхтгэл, гарын авлагаар хангах; </a:t>
            </a:r>
            <a:br>
              <a:rPr lang="mn-MN" b="1" dirty="0" smtClean="0">
                <a:solidFill>
                  <a:srgbClr val="002060"/>
                </a:solidFill>
                <a:latin typeface="Times New Roman" pitchFamily="18" charset="0"/>
                <a:cs typeface="Times New Roman" pitchFamily="18" charset="0"/>
              </a:rPr>
            </a:br>
            <a:r>
              <a:rPr lang="mn-MN" b="1" dirty="0" smtClean="0">
                <a:solidFill>
                  <a:srgbClr val="002060"/>
                </a:solidFill>
                <a:latin typeface="Times New Roman" pitchFamily="18" charset="0"/>
                <a:cs typeface="Times New Roman" pitchFamily="18" charset="0"/>
              </a:rPr>
              <a:t/>
            </a:r>
            <a:br>
              <a:rPr lang="mn-MN" b="1" dirty="0" smtClean="0">
                <a:solidFill>
                  <a:srgbClr val="002060"/>
                </a:solidFill>
                <a:latin typeface="Times New Roman" pitchFamily="18" charset="0"/>
                <a:cs typeface="Times New Roman" pitchFamily="18" charset="0"/>
              </a:rPr>
            </a:br>
            <a:r>
              <a:rPr lang="mn-MN" b="1" dirty="0" smtClean="0">
                <a:solidFill>
                  <a:srgbClr val="002060"/>
                </a:solidFill>
                <a:latin typeface="Times New Roman" pitchFamily="18" charset="0"/>
                <a:cs typeface="Times New Roman" pitchFamily="18" charset="0"/>
              </a:rPr>
              <a:t>Тухайн орон нутгийн онцлогт тохируулан багийн Засаг дарга иргэдэд хүрч ажлаа явуулахад шаарлагатай унаа (морь, мотоцикль)-тай болгох; </a:t>
            </a:r>
            <a:br>
              <a:rPr lang="mn-MN" b="1" dirty="0" smtClean="0">
                <a:solidFill>
                  <a:srgbClr val="002060"/>
                </a:solidFill>
                <a:latin typeface="Times New Roman" pitchFamily="18" charset="0"/>
                <a:cs typeface="Times New Roman" pitchFamily="18" charset="0"/>
              </a:rPr>
            </a:br>
            <a:endParaRPr lang="mn-MN" b="1" dirty="0" smtClean="0">
              <a:solidFill>
                <a:srgbClr val="002060"/>
              </a:solidFill>
              <a:latin typeface="Times New Roman" pitchFamily="18" charset="0"/>
              <a:cs typeface="Times New Roman" pitchFamily="18" charset="0"/>
            </a:endParaRPr>
          </a:p>
          <a:p>
            <a:r>
              <a:rPr lang="mn-MN" b="1" dirty="0" smtClean="0">
                <a:solidFill>
                  <a:srgbClr val="002060"/>
                </a:solidFill>
                <a:latin typeface="Times New Roman" pitchFamily="18" charset="0"/>
                <a:cs typeface="Times New Roman" pitchFamily="18" charset="0"/>
              </a:rPr>
              <a:t> Багийн Засаг даргын үйл ажиллагаанд шаардагдах шатахууныг нутаг дэвсгэрийн хэмжээ, ажлын ачааллыг харгалзан олгож байх; </a:t>
            </a:r>
            <a:br>
              <a:rPr lang="mn-MN" b="1" dirty="0" smtClean="0">
                <a:solidFill>
                  <a:srgbClr val="002060"/>
                </a:solidFill>
                <a:latin typeface="Times New Roman" pitchFamily="18" charset="0"/>
                <a:cs typeface="Times New Roman" pitchFamily="18" charset="0"/>
              </a:rPr>
            </a:br>
            <a:r>
              <a:rPr lang="mn-MN" b="1" dirty="0" smtClean="0">
                <a:solidFill>
                  <a:srgbClr val="002060"/>
                </a:solidFill>
                <a:latin typeface="Times New Roman" pitchFamily="18" charset="0"/>
                <a:cs typeface="Times New Roman" pitchFamily="18" charset="0"/>
              </a:rPr>
              <a:t/>
            </a:r>
            <a:br>
              <a:rPr lang="mn-MN" b="1" dirty="0" smtClean="0">
                <a:solidFill>
                  <a:srgbClr val="002060"/>
                </a:solidFill>
                <a:latin typeface="Times New Roman" pitchFamily="18" charset="0"/>
                <a:cs typeface="Times New Roman" pitchFamily="18" charset="0"/>
              </a:rPr>
            </a:br>
            <a:r>
              <a:rPr lang="mn-MN" b="1" dirty="0" smtClean="0">
                <a:solidFill>
                  <a:srgbClr val="002060"/>
                </a:solidFill>
                <a:latin typeface="Times New Roman" pitchFamily="18" charset="0"/>
                <a:cs typeface="Times New Roman" pitchFamily="18" charset="0"/>
              </a:rPr>
              <a:t>Боломжтой эх үүсвэрүүдийг ашиглан багийн төвийг эрчим хүчээр хангах арга хэмжээ авах; </a:t>
            </a:r>
            <a:endParaRPr lang="en-US"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25963"/>
          </a:xfrm>
        </p:spPr>
        <p:txBody>
          <a:bodyPr>
            <a:normAutofit/>
          </a:bodyPr>
          <a:lstStyle/>
          <a:p>
            <a:pPr marL="342900" marR="0" lvl="0" indent="-342900" algn="just">
              <a:lnSpc>
                <a:spcPct val="105000"/>
              </a:lnSpc>
              <a:spcBef>
                <a:spcPts val="0"/>
              </a:spcBef>
              <a:spcAft>
                <a:spcPts val="800"/>
              </a:spcAft>
              <a:buSzPts val="1200"/>
              <a:buNone/>
            </a:pPr>
            <a:endParaRPr lang="mn-MN" sz="2400" dirty="0" smtClean="0">
              <a:latin typeface="Arial"/>
              <a:ea typeface="+mj-ea"/>
              <a:cs typeface="Times New Roman"/>
            </a:endParaRPr>
          </a:p>
          <a:p>
            <a:pPr marL="342900" marR="0" lvl="0" indent="-342900" algn="just">
              <a:lnSpc>
                <a:spcPct val="105000"/>
              </a:lnSpc>
              <a:spcBef>
                <a:spcPts val="0"/>
              </a:spcBef>
              <a:spcAft>
                <a:spcPts val="800"/>
              </a:spcAft>
              <a:buSzPts val="1200"/>
              <a:buFont typeface="Wingdings" panose="05000000000000000000" pitchFamily="2" charset="2"/>
              <a:buChar char="v"/>
            </a:pPr>
            <a:r>
              <a:rPr lang="mn-MN" sz="2400" b="1" dirty="0" smtClean="0">
                <a:solidFill>
                  <a:srgbClr val="002060"/>
                </a:solidFill>
                <a:latin typeface="Times New Roman" panose="02020603050405020304" pitchFamily="18" charset="0"/>
                <a:ea typeface="+mj-ea"/>
                <a:cs typeface="Times New Roman" panose="02020603050405020304" pitchFamily="18" charset="0"/>
              </a:rPr>
              <a:t>БИНХ-ын </a:t>
            </a:r>
            <a:r>
              <a:rPr lang="mn-MN" sz="2400" b="1" dirty="0">
                <a:solidFill>
                  <a:srgbClr val="002060"/>
                </a:solidFill>
                <a:latin typeface="Times New Roman" panose="02020603050405020304" pitchFamily="18" charset="0"/>
                <a:ea typeface="+mj-ea"/>
                <a:cs typeface="Times New Roman" panose="02020603050405020304" pitchFamily="18" charset="0"/>
              </a:rPr>
              <a:t>бүрэн эрх</a:t>
            </a:r>
            <a:endParaRPr lang="en-US" sz="2400" b="1" dirty="0">
              <a:solidFill>
                <a:srgbClr val="002060"/>
              </a:solidFill>
              <a:latin typeface="Times New Roman" panose="02020603050405020304" pitchFamily="18" charset="0"/>
              <a:ea typeface="+mj-ea"/>
              <a:cs typeface="Times New Roman" panose="02020603050405020304" pitchFamily="18" charset="0"/>
            </a:endParaRPr>
          </a:p>
          <a:p>
            <a:pPr marL="342900" marR="0" lvl="0" indent="-342900" algn="just">
              <a:lnSpc>
                <a:spcPct val="115000"/>
              </a:lnSpc>
              <a:spcBef>
                <a:spcPts val="0"/>
              </a:spcBef>
              <a:spcAft>
                <a:spcPts val="800"/>
              </a:spcAft>
              <a:buSzPts val="1200"/>
              <a:buFont typeface="Wingdings" panose="05000000000000000000" pitchFamily="2" charset="2"/>
              <a:buChar char="v"/>
            </a:pPr>
            <a:r>
              <a:rPr lang="mn-MN" sz="2400" b="1" dirty="0">
                <a:solidFill>
                  <a:srgbClr val="002060"/>
                </a:solidFill>
                <a:latin typeface="Times New Roman" panose="02020603050405020304" pitchFamily="18" charset="0"/>
                <a:ea typeface="+mj-ea"/>
                <a:cs typeface="Times New Roman" panose="02020603050405020304" pitchFamily="18" charset="0"/>
              </a:rPr>
              <a:t>Багийн засаг  даргын бүрэн эрх</a:t>
            </a:r>
            <a:endParaRPr lang="en-US" sz="2400" b="1" dirty="0">
              <a:solidFill>
                <a:srgbClr val="002060"/>
              </a:solidFill>
              <a:latin typeface="Times New Roman" panose="02020603050405020304" pitchFamily="18" charset="0"/>
              <a:ea typeface="+mj-ea"/>
              <a:cs typeface="Times New Roman" panose="02020603050405020304" pitchFamily="18" charset="0"/>
            </a:endParaRPr>
          </a:p>
          <a:p>
            <a:pPr marL="342900" marR="0" lvl="0" indent="-342900" algn="just">
              <a:lnSpc>
                <a:spcPct val="105000"/>
              </a:lnSpc>
              <a:spcBef>
                <a:spcPts val="0"/>
              </a:spcBef>
              <a:spcAft>
                <a:spcPts val="800"/>
              </a:spcAft>
              <a:buSzPts val="1200"/>
              <a:buFont typeface="Wingdings" panose="05000000000000000000" pitchFamily="2" charset="2"/>
              <a:buChar char="v"/>
            </a:pPr>
            <a:r>
              <a:rPr lang="mn-MN" sz="2400" b="1" dirty="0">
                <a:solidFill>
                  <a:srgbClr val="002060"/>
                </a:solidFill>
                <a:latin typeface="Times New Roman" panose="02020603050405020304" pitchFamily="18" charset="0"/>
                <a:ea typeface="+mj-ea"/>
                <a:cs typeface="Times New Roman" panose="02020603050405020304" pitchFamily="18" charset="0"/>
              </a:rPr>
              <a:t>Багийн засаг даргын тайланг хэлэлцэж үнэлэлт, дүгнэлт өгөх</a:t>
            </a:r>
            <a:endParaRPr lang="en-US" sz="2400" b="1" dirty="0">
              <a:solidFill>
                <a:srgbClr val="002060"/>
              </a:solidFill>
              <a:latin typeface="Times New Roman" panose="02020603050405020304" pitchFamily="18" charset="0"/>
              <a:ea typeface="+mj-ea"/>
              <a:cs typeface="Times New Roman" panose="02020603050405020304" pitchFamily="18" charset="0"/>
            </a:endParaRPr>
          </a:p>
          <a:p>
            <a:pPr marL="342900" marR="0" lvl="0" indent="-342900" algn="just">
              <a:lnSpc>
                <a:spcPct val="105000"/>
              </a:lnSpc>
              <a:spcBef>
                <a:spcPts val="0"/>
              </a:spcBef>
              <a:spcAft>
                <a:spcPts val="800"/>
              </a:spcAft>
              <a:buSzPts val="1200"/>
              <a:buFont typeface="Wingdings" panose="05000000000000000000" pitchFamily="2" charset="2"/>
              <a:buChar char="v"/>
            </a:pPr>
            <a:r>
              <a:rPr lang="mn-MN" sz="2400" b="1" dirty="0">
                <a:solidFill>
                  <a:srgbClr val="002060"/>
                </a:solidFill>
                <a:latin typeface="Times New Roman" panose="02020603050405020304" pitchFamily="18" charset="0"/>
                <a:ea typeface="+mj-ea"/>
                <a:cs typeface="Times New Roman" panose="02020603050405020304" pitchFamily="18" charset="0"/>
              </a:rPr>
              <a:t>Харъяалагдах иргэдийн үндсэн ба журамт үүргийн биелэлтийг хангуулах нь</a:t>
            </a:r>
            <a:endParaRPr lang="en-US" sz="2400" b="1" dirty="0">
              <a:solidFill>
                <a:srgbClr val="002060"/>
              </a:solidFill>
              <a:latin typeface="Times New Roman" panose="02020603050405020304" pitchFamily="18" charset="0"/>
              <a:ea typeface="+mj-ea"/>
              <a:cs typeface="Times New Roman" panose="02020603050405020304" pitchFamily="18" charset="0"/>
            </a:endParaRPr>
          </a:p>
          <a:p>
            <a:endParaRPr lang="en-US" sz="2400" dirty="0"/>
          </a:p>
        </p:txBody>
      </p:sp>
      <p:sp>
        <p:nvSpPr>
          <p:cNvPr id="3" name="Title 2"/>
          <p:cNvSpPr>
            <a:spLocks noGrp="1"/>
          </p:cNvSpPr>
          <p:nvPr>
            <p:ph type="title"/>
          </p:nvPr>
        </p:nvSpPr>
        <p:spPr>
          <a:xfrm>
            <a:off x="457200" y="381000"/>
            <a:ext cx="8229600" cy="1143000"/>
          </a:xfrm>
        </p:spPr>
        <p:txBody>
          <a:bodyPr>
            <a:noAutofit/>
          </a:bodyPr>
          <a:lstStyle/>
          <a:p>
            <a:pPr marL="228600" marR="0" algn="ctr">
              <a:lnSpc>
                <a:spcPct val="105000"/>
              </a:lnSpc>
              <a:spcBef>
                <a:spcPts val="0"/>
              </a:spcBef>
              <a:spcAft>
                <a:spcPts val="800"/>
              </a:spcAft>
            </a:pPr>
            <a:r>
              <a:rPr lang="mn-MN" sz="2400" dirty="0">
                <a:solidFill>
                  <a:srgbClr val="C00000"/>
                </a:solidFill>
                <a:effectLst/>
                <a:latin typeface="Times New Roman" panose="02020603050405020304" pitchFamily="18" charset="0"/>
                <a:ea typeface="Times New Roman"/>
                <a:cs typeface="Times New Roman" panose="02020603050405020304" pitchFamily="18" charset="0"/>
              </a:rPr>
              <a:t>Дөрөв. БИНХ-ын үндсэн чиг үүрэг, үйл ажиллагааны </a:t>
            </a:r>
            <a:r>
              <a:rPr lang="mn-MN" sz="2400" dirty="0" smtClean="0">
                <a:solidFill>
                  <a:srgbClr val="C00000"/>
                </a:solidFill>
                <a:effectLst/>
                <a:latin typeface="Times New Roman" panose="02020603050405020304" pitchFamily="18" charset="0"/>
                <a:ea typeface="Times New Roman"/>
                <a:cs typeface="Times New Roman" panose="02020603050405020304" pitchFamily="18" charset="0"/>
              </a:rPr>
              <a:t>зарчим</a:t>
            </a:r>
            <a:endParaRPr lang="en-US"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806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28600" y="695078"/>
            <a:ext cx="8686800" cy="53707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endParaRPr kumimoji="0" lang="mn-MN" sz="11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just" defTabSz="914400" rtl="0" eaLnBrk="1" fontAlgn="t" latinLnBrk="0" hangingPunct="1">
              <a:lnSpc>
                <a:spcPct val="100000"/>
              </a:lnSpc>
              <a:spcBef>
                <a:spcPct val="0"/>
              </a:spcBef>
              <a:spcAft>
                <a:spcPct val="0"/>
              </a:spcAft>
              <a:buClrTx/>
              <a:buSzTx/>
              <a:buFontTx/>
              <a:buNone/>
              <a:tabLst/>
            </a:pPr>
            <a:endParaRPr lang="mn-MN" sz="1100" b="1" dirty="0">
              <a:solidFill>
                <a:srgbClr val="002060"/>
              </a:solidFill>
              <a:latin typeface="Times New Roman" pitchFamily="18" charset="0"/>
              <a:ea typeface="Times New Roman" pitchFamily="18" charset="0"/>
              <a:cs typeface="Times New Roman" pitchFamily="18" charset="0"/>
            </a:endParaRPr>
          </a:p>
          <a:p>
            <a:pPr marL="0" marR="0" lvl="0" indent="0" algn="just" defTabSz="914400" rtl="0" eaLnBrk="1" fontAlgn="t" latinLnBrk="0" hangingPunct="1">
              <a:lnSpc>
                <a:spcPct val="100000"/>
              </a:lnSpc>
              <a:spcBef>
                <a:spcPct val="0"/>
              </a:spcBef>
              <a:spcAft>
                <a:spcPct val="0"/>
              </a:spcAft>
              <a:buClrTx/>
              <a:buSzTx/>
              <a:buFontTx/>
              <a:buNone/>
              <a:tabLst/>
            </a:pPr>
            <a:endParaRPr kumimoji="0" lang="mn-MN" sz="11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285750" marR="0" lvl="0" indent="-285750" algn="just" defTabSz="914400" rtl="0" eaLnBrk="1" fontAlgn="t" latinLnBrk="0" hangingPunct="1">
              <a:lnSpc>
                <a:spcPct val="100000"/>
              </a:lnSpc>
              <a:spcBef>
                <a:spcPct val="0"/>
              </a:spcBef>
              <a:spcAft>
                <a:spcPct val="0"/>
              </a:spcAft>
              <a:buClrTx/>
              <a:buSzTx/>
              <a:buFont typeface="Arial" pitchFamily="34" charset="0"/>
              <a:buChar char="•"/>
              <a:tabLst/>
            </a:pP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Хурлын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хуралдааны</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дарга</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Хурлын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Тэргүүлэгчдийг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сонгох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чөлөөлөх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endParaRPr kumimoji="0" lang="en-US" sz="1100" b="1" i="0" u="none" strike="noStrike" cap="none" normalizeH="0" baseline="0" dirty="0" smtClean="0">
              <a:ln>
                <a:noFill/>
              </a:ln>
              <a:solidFill>
                <a:srgbClr val="002060"/>
              </a:solidFill>
              <a:effectLst/>
              <a:latin typeface="Times New Roman" pitchFamily="18" charset="0"/>
              <a:cs typeface="Times New Roman" pitchFamily="18" charset="0"/>
            </a:endParaRPr>
          </a:p>
          <a:p>
            <a:pPr marL="285750" marR="0" lvl="0" indent="-285750" algn="just" defTabSz="914400" rtl="0" eaLnBrk="0" fontAlgn="t" latinLnBrk="0" hangingPunct="0">
              <a:lnSpc>
                <a:spcPct val="100000"/>
              </a:lnSpc>
              <a:spcBef>
                <a:spcPct val="0"/>
              </a:spcBef>
              <a:spcAft>
                <a:spcPct val="0"/>
              </a:spcAft>
              <a:buClrTx/>
              <a:buSzTx/>
              <a:buFont typeface="Arial" pitchFamily="34" charset="0"/>
              <a:buChar char="•"/>
              <a:tabLst/>
            </a:pP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Б</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хорооны</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Засаг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даргыг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томилуулахаар</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нэр</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дэвшүүлэх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чөлөөлөх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огцруулах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санал</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болон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Засаг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даргын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огцрох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тухай</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хүсэлтийг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хүлээж</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авах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эсэхтэй</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холбогдсон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саналыг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хэлэлцэн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сум</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дүүргийн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Засаг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даргад</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уламжлах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endPar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just" defTabSz="914400" rtl="0" eaLnBrk="0" fontAlgn="t"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rgbClr val="002060"/>
              </a:solidFill>
              <a:effectLst/>
              <a:latin typeface="Times New Roman" pitchFamily="18" charset="0"/>
              <a:cs typeface="Times New Roman" pitchFamily="18" charset="0"/>
            </a:endParaRPr>
          </a:p>
          <a:p>
            <a:pPr marL="285750" marR="0" lvl="0" indent="-285750" algn="just" defTabSz="914400" rtl="0" eaLnBrk="0" fontAlgn="t" latinLnBrk="0" hangingPunct="0">
              <a:lnSpc>
                <a:spcPct val="100000"/>
              </a:lnSpc>
              <a:spcBef>
                <a:spcPct val="0"/>
              </a:spcBef>
              <a:spcAft>
                <a:spcPct val="0"/>
              </a:spcAft>
              <a:buClrTx/>
              <a:buSzTx/>
              <a:buFont typeface="Arial" pitchFamily="34" charset="0"/>
              <a:buChar char="•"/>
              <a:tabLst/>
            </a:pP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Хурлын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дотоод</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зохион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байгуулалтын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асуудлыг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хэлэлцэн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шийдвэрлэх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хорооны</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Засаг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a:t>
            </a:r>
            <a:r>
              <a:rPr kumimoji="0" lang="en-US" sz="16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ы</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тайланг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хэлэлцэж</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ажилд</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нь</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үнэлэлт</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дүгнэлт</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өгөх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endPar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285750" marR="0" lvl="0" indent="-285750" algn="just" defTabSz="914400" rtl="0" eaLnBrk="0" fontAlgn="t" latinLnBrk="0" hangingPunct="0">
              <a:lnSpc>
                <a:spcPct val="100000"/>
              </a:lnSpc>
              <a:spcBef>
                <a:spcPct val="0"/>
              </a:spcBef>
              <a:spcAft>
                <a:spcPct val="0"/>
              </a:spcAft>
              <a:buClrTx/>
              <a:buSzTx/>
              <a:buFont typeface="Arial" pitchFamily="34" charset="0"/>
              <a:buChar char="•"/>
              <a:tabLst/>
            </a:pP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хорооны</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иргэдийг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шагнаж</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урамшуулах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дэмжлэг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тусламж</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үзүүлэх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саналыг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сум</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дүүргийн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Хурал</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Засаг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даргад</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уламжлах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endPar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285750" marR="0" lvl="0" indent="-285750" algn="just" defTabSz="914400" rtl="0" eaLnBrk="0" fontAlgn="t" latinLnBrk="0" hangingPunct="0">
              <a:lnSpc>
                <a:spcPct val="100000"/>
              </a:lnSpc>
              <a:spcBef>
                <a:spcPct val="0"/>
              </a:spcBef>
              <a:spcAft>
                <a:spcPct val="0"/>
              </a:spcAft>
              <a:buClrTx/>
              <a:buSzTx/>
              <a:buFont typeface="Arial" pitchFamily="34" charset="0"/>
              <a:buChar char="•"/>
              <a:tabLst/>
            </a:pPr>
            <a:endParaRPr kumimoji="0" lang="en-US" sz="1100" b="1" i="0" u="none" strike="noStrike" cap="none" normalizeH="0" baseline="0" dirty="0" smtClean="0">
              <a:ln>
                <a:noFill/>
              </a:ln>
              <a:solidFill>
                <a:srgbClr val="002060"/>
              </a:solidFill>
              <a:effectLst/>
              <a:latin typeface="Times New Roman" pitchFamily="18" charset="0"/>
              <a:cs typeface="Times New Roman" pitchFamily="18" charset="0"/>
            </a:endParaRPr>
          </a:p>
          <a:p>
            <a:pPr marL="285750" marR="0" lvl="0" indent="-285750" algn="just" defTabSz="914400" rtl="0" eaLnBrk="0" fontAlgn="t" latinLnBrk="0" hangingPunct="0">
              <a:lnSpc>
                <a:spcPct val="100000"/>
              </a:lnSpc>
              <a:spcBef>
                <a:spcPct val="0"/>
              </a:spcBef>
              <a:spcAft>
                <a:spcPct val="0"/>
              </a:spcAft>
              <a:buClrTx/>
              <a:buSzTx/>
              <a:buFont typeface="Arial" pitchFamily="34" charset="0"/>
              <a:buChar char="•"/>
              <a:tabLst/>
            </a:pP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өрхийг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албан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татвар</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бусад</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ногдол</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үүргээс</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түр</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чөлөөлөх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буюу</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хөнгөлөлт</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үзүүлэх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тухай</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саналыг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сум</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дүүргийн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Хурал</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Засаг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даргад</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оруулах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харьяалах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баг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хорооны</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иргэний</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үндсэн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ба</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журамт</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үүргийн</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биелэлтийг</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хангуулах</a:t>
            </a: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a:t>
            </a:r>
            <a:endParaRPr kumimoji="0" lang="en-US" sz="11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t"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endParaRPr kumimoji="0" lang="en-US" sz="18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74345"/>
            <a:ext cx="7467600" cy="4801314"/>
          </a:xfrm>
          <a:prstGeom prst="rect">
            <a:avLst/>
          </a:prstGeom>
        </p:spPr>
        <p:txBody>
          <a:bodyPr wrap="square">
            <a:spAutoFit/>
          </a:bodyPr>
          <a:lstStyle/>
          <a:p>
            <a:pPr marL="285750" indent="-285750">
              <a:buFont typeface="Arial" pitchFamily="34" charset="0"/>
              <a:buChar char="•"/>
            </a:pPr>
            <a:endParaRPr lang="mn-MN" dirty="0" smtClean="0"/>
          </a:p>
          <a:p>
            <a:pPr marL="285750" indent="-285750">
              <a:buFont typeface="Arial" pitchFamily="34" charset="0"/>
              <a:buChar char="•"/>
            </a:pPr>
            <a:endParaRPr lang="mn-MN" dirty="0"/>
          </a:p>
          <a:p>
            <a:pPr marL="285750" indent="-285750">
              <a:buFont typeface="Arial" pitchFamily="34" charset="0"/>
              <a:buChar char="•"/>
            </a:pPr>
            <a:r>
              <a:rPr lang="mn-MN" dirty="0" smtClean="0"/>
              <a:t>Иргэдийн </a:t>
            </a:r>
            <a:r>
              <a:rPr lang="mn-MN" dirty="0"/>
              <a:t>нөхөрлөл, аж ахуйн нэгж, байгууллагаас тухайн нутаг дэвсгэрийн байгалийн тодорхой төрлийн баялгийг хамгаалах, зүй зохистой ашиглах, эзэмших тухай хүсэлтийг хэлэлцэж саналаа сум, дүүргийн Хуралд уламжлах</a:t>
            </a:r>
            <a:r>
              <a:rPr lang="mn-MN" dirty="0" smtClean="0"/>
              <a:t>;</a:t>
            </a:r>
          </a:p>
          <a:p>
            <a:pPr marL="285750" indent="-285750">
              <a:buFont typeface="Arial" pitchFamily="34" charset="0"/>
              <a:buChar char="•"/>
            </a:pPr>
            <a:endParaRPr lang="mn-MN" dirty="0"/>
          </a:p>
          <a:p>
            <a:pPr marL="285750" indent="-285750">
              <a:buFont typeface="Arial" pitchFamily="34" charset="0"/>
              <a:buChar char="•"/>
            </a:pPr>
            <a:r>
              <a:rPr lang="mn-MN" dirty="0"/>
              <a:t>хуулиар тусгайлан эрх олгогдсон тохиолдолд захиргааны хэм хэмжээний актыг хууль тогтоомжид нийцүүлэн баталж, Захиргааны ерөнхий хуульд заасан журмын дагуу улсын бүртгэлд бүртгүүлж, мөрдүүлэх</a:t>
            </a:r>
            <a:r>
              <a:rPr lang="mn-MN" dirty="0" smtClean="0"/>
              <a:t>;</a:t>
            </a:r>
          </a:p>
          <a:p>
            <a:pPr marL="285750" indent="-285750">
              <a:buFont typeface="Arial" pitchFamily="34" charset="0"/>
              <a:buChar char="•"/>
            </a:pPr>
            <a:endParaRPr lang="mn-MN" dirty="0"/>
          </a:p>
          <a:p>
            <a:pPr marL="285750" indent="-285750">
              <a:buFont typeface="Arial" pitchFamily="34" charset="0"/>
              <a:buChar char="•"/>
            </a:pPr>
            <a:r>
              <a:rPr lang="mn-MN" dirty="0"/>
              <a:t> хууль тогтоомжид заасан бусад бүрэн эрх</a:t>
            </a:r>
            <a:r>
              <a:rPr lang="mn-MN" dirty="0" smtClean="0"/>
              <a:t>.</a:t>
            </a:r>
          </a:p>
          <a:p>
            <a:endParaRPr lang="mn-MN" dirty="0"/>
          </a:p>
          <a:p>
            <a:pPr marL="285750" indent="-285750">
              <a:buFont typeface="Arial" pitchFamily="34" charset="0"/>
              <a:buChar char="•"/>
            </a:pPr>
            <a:r>
              <a:rPr lang="mn-MN" dirty="0"/>
              <a:t>Баг, хорооны Хурлын энэ хуулийн 17.1.1-17.1.3, 17.1.8-д зааснаас бусад бүрэн эрхийг уг Хурлын хуралдааны чөлөө цагт тухайн Хурлын Тэргүүлэгчид хэрэгжүүлнэ.</a:t>
            </a:r>
          </a:p>
        </p:txBody>
      </p:sp>
    </p:spTree>
    <p:extLst>
      <p:ext uri="{BB962C8B-B14F-4D97-AF65-F5344CB8AC3E}">
        <p14:creationId xmlns:p14="http://schemas.microsoft.com/office/powerpoint/2010/main" val="2471757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6629400"/>
          </a:xfrm>
        </p:spPr>
        <p:txBody>
          <a:bodyPr>
            <a:noAutofit/>
          </a:bodyPr>
          <a:lstStyle/>
          <a:p>
            <a:pPr marL="0" lvl="0" indent="0">
              <a:lnSpc>
                <a:spcPct val="115000"/>
              </a:lnSpc>
              <a:spcBef>
                <a:spcPts val="0"/>
              </a:spcBef>
              <a:buClrTx/>
              <a:buSzTx/>
              <a:buNone/>
            </a:pPr>
            <a:r>
              <a:rPr lang="mn-MN" sz="1700" b="1" dirty="0">
                <a:solidFill>
                  <a:srgbClr val="FF0000"/>
                </a:solidFill>
                <a:latin typeface="Times New Roman" panose="02020603050405020304" pitchFamily="18" charset="0"/>
                <a:ea typeface="Calibri"/>
                <a:cs typeface="Times New Roman" panose="02020603050405020304" pitchFamily="18" charset="0"/>
              </a:rPr>
              <a:t>1-р баг:- </a:t>
            </a:r>
            <a:r>
              <a:rPr lang="mn-MN" sz="1700" b="1" dirty="0">
                <a:solidFill>
                  <a:srgbClr val="002060"/>
                </a:solidFill>
                <a:latin typeface="Times New Roman" panose="02020603050405020304" pitchFamily="18" charset="0"/>
                <a:ea typeface="Calibri"/>
                <a:cs typeface="Times New Roman" panose="02020603050405020304" pitchFamily="18" charset="0"/>
              </a:rPr>
              <a:t>Орон нутагт БИНХ-ын бүрэн эрхийн </a:t>
            </a:r>
            <a:r>
              <a:rPr lang="mn-MN" sz="1700" b="1" dirty="0" smtClean="0">
                <a:solidFill>
                  <a:srgbClr val="002060"/>
                </a:solidFill>
                <a:latin typeface="Times New Roman" panose="02020603050405020304" pitchFamily="18" charset="0"/>
                <a:ea typeface="Calibri"/>
                <a:cs typeface="Times New Roman" panose="02020603050405020304" pitchFamily="18" charset="0"/>
              </a:rPr>
              <a:t>хэрэгжилтэнд хамгийн </a:t>
            </a:r>
            <a:r>
              <a:rPr lang="mn-MN" sz="1700" b="1" dirty="0">
                <a:solidFill>
                  <a:srgbClr val="002060"/>
                </a:solidFill>
                <a:latin typeface="Times New Roman" panose="02020603050405020304" pitchFamily="18" charset="0"/>
                <a:ea typeface="Calibri"/>
                <a:cs typeface="Times New Roman" panose="02020603050405020304" pitchFamily="18" charset="0"/>
              </a:rPr>
              <a:t>тулгамдаж буй </a:t>
            </a:r>
            <a:r>
              <a:rPr lang="mn-MN" sz="1700" b="1" dirty="0" smtClean="0">
                <a:solidFill>
                  <a:srgbClr val="002060"/>
                </a:solidFill>
                <a:latin typeface="Times New Roman" panose="02020603050405020304" pitchFamily="18" charset="0"/>
                <a:ea typeface="Calibri"/>
                <a:cs typeface="Times New Roman" panose="02020603050405020304" pitchFamily="18" charset="0"/>
              </a:rPr>
              <a:t>асуудлууд юу байна вэ? </a:t>
            </a:r>
            <a:r>
              <a:rPr lang="mn-MN" sz="1700" b="1" dirty="0">
                <a:solidFill>
                  <a:srgbClr val="002060"/>
                </a:solidFill>
                <a:latin typeface="Times New Roman" panose="02020603050405020304" pitchFamily="18" charset="0"/>
                <a:ea typeface="Calibri"/>
                <a:cs typeface="Times New Roman" panose="02020603050405020304" pitchFamily="18" charset="0"/>
              </a:rPr>
              <a:t>гарц, </a:t>
            </a:r>
            <a:r>
              <a:rPr lang="mn-MN" sz="1700" b="1" dirty="0" smtClean="0">
                <a:solidFill>
                  <a:srgbClr val="002060"/>
                </a:solidFill>
                <a:latin typeface="Times New Roman" panose="02020603050405020304" pitchFamily="18" charset="0"/>
                <a:ea typeface="Calibri"/>
                <a:cs typeface="Times New Roman" panose="02020603050405020304" pitchFamily="18" charset="0"/>
              </a:rPr>
              <a:t>  шийдлийг ярилцаж тодорхойлно уу</a:t>
            </a:r>
            <a:r>
              <a:rPr lang="mn-MN" sz="1700" b="1" dirty="0" smtClean="0">
                <a:solidFill>
                  <a:srgbClr val="002060"/>
                </a:solidFill>
                <a:latin typeface="Times New Roman" panose="02020603050405020304" pitchFamily="18" charset="0"/>
                <a:ea typeface="Calibri"/>
                <a:cs typeface="Times New Roman" panose="02020603050405020304" pitchFamily="18" charset="0"/>
              </a:rPr>
              <a:t>.</a:t>
            </a:r>
            <a:endParaRPr lang="mn-MN" sz="1700" b="1" dirty="0" smtClean="0">
              <a:solidFill>
                <a:srgbClr val="FF0000"/>
              </a:solidFill>
              <a:latin typeface="Times New Roman" panose="02020603050405020304" pitchFamily="18" charset="0"/>
              <a:ea typeface="Calibri"/>
              <a:cs typeface="Times New Roman" panose="02020603050405020304" pitchFamily="18" charset="0"/>
            </a:endParaRPr>
          </a:p>
          <a:p>
            <a:pPr marL="0" lvl="0" indent="0">
              <a:lnSpc>
                <a:spcPct val="115000"/>
              </a:lnSpc>
              <a:spcBef>
                <a:spcPts val="0"/>
              </a:spcBef>
              <a:buClrTx/>
              <a:buSzTx/>
              <a:buNone/>
            </a:pPr>
            <a:r>
              <a:rPr lang="mn-MN" sz="1700" b="1" dirty="0" smtClean="0">
                <a:solidFill>
                  <a:srgbClr val="FF0000"/>
                </a:solidFill>
                <a:latin typeface="Times New Roman" panose="02020603050405020304" pitchFamily="18" charset="0"/>
                <a:ea typeface="Calibri"/>
                <a:cs typeface="Times New Roman" panose="02020603050405020304" pitchFamily="18" charset="0"/>
              </a:rPr>
              <a:t>2-р </a:t>
            </a:r>
            <a:r>
              <a:rPr lang="mn-MN" sz="1700" b="1" dirty="0" smtClean="0">
                <a:solidFill>
                  <a:srgbClr val="FF0000"/>
                </a:solidFill>
                <a:latin typeface="Times New Roman" panose="02020603050405020304" pitchFamily="18" charset="0"/>
                <a:ea typeface="Calibri"/>
                <a:cs typeface="Times New Roman" panose="02020603050405020304" pitchFamily="18" charset="0"/>
              </a:rPr>
              <a:t>баг:</a:t>
            </a:r>
            <a:r>
              <a:rPr lang="mn-MN" sz="1700" b="1" dirty="0">
                <a:solidFill>
                  <a:srgbClr val="FF0000"/>
                </a:solidFill>
                <a:latin typeface="Times New Roman" panose="02020603050405020304" pitchFamily="18" charset="0"/>
                <a:ea typeface="Calibri"/>
                <a:cs typeface="Times New Roman" panose="02020603050405020304" pitchFamily="18" charset="0"/>
              </a:rPr>
              <a:t> </a:t>
            </a:r>
            <a:r>
              <a:rPr lang="mn-MN" sz="1700" b="1" dirty="0" smtClean="0">
                <a:solidFill>
                  <a:srgbClr val="002060"/>
                </a:solidFill>
                <a:latin typeface="Times New Roman" panose="02020603050405020304" pitchFamily="18" charset="0"/>
                <a:cs typeface="Times New Roman" panose="02020603050405020304" pitchFamily="18" charset="0"/>
              </a:rPr>
              <a:t>Багийн </a:t>
            </a:r>
            <a:r>
              <a:rPr lang="mn-MN" sz="1700" b="1" dirty="0">
                <a:solidFill>
                  <a:srgbClr val="002060"/>
                </a:solidFill>
                <a:latin typeface="Times New Roman" panose="02020603050405020304" pitchFamily="18" charset="0"/>
                <a:cs typeface="Times New Roman" panose="02020603050405020304" pitchFamily="18" charset="0"/>
              </a:rPr>
              <a:t>засаг даргын бүрэн эрхээ хэрэгжүүлэхэд БИНХ-с </a:t>
            </a:r>
            <a:r>
              <a:rPr lang="mn-MN" sz="1700" b="1" dirty="0" smtClean="0">
                <a:solidFill>
                  <a:srgbClr val="002060"/>
                </a:solidFill>
                <a:latin typeface="Times New Roman" panose="02020603050405020304" pitchFamily="18" charset="0"/>
                <a:cs typeface="Times New Roman" panose="02020603050405020304" pitchFamily="18" charset="0"/>
              </a:rPr>
              <a:t> үзүүлэх нөлөөллийн талаар саналаа нэгтгэж, цаашид ямар </a:t>
            </a:r>
            <a:r>
              <a:rPr lang="mn-MN" sz="1700" b="1" dirty="0">
                <a:solidFill>
                  <a:srgbClr val="002060"/>
                </a:solidFill>
                <a:latin typeface="Times New Roman" panose="02020603050405020304" pitchFamily="18" charset="0"/>
                <a:ea typeface="Calibri"/>
                <a:cs typeface="Times New Roman" panose="02020603050405020304" pitchFamily="18" charset="0"/>
              </a:rPr>
              <a:t> </a:t>
            </a:r>
            <a:r>
              <a:rPr lang="mn-MN" sz="1700" b="1" dirty="0" smtClean="0">
                <a:solidFill>
                  <a:srgbClr val="002060"/>
                </a:solidFill>
                <a:latin typeface="Times New Roman" panose="02020603050405020304" pitchFamily="18" charset="0"/>
                <a:ea typeface="Calibri"/>
                <a:cs typeface="Times New Roman" panose="02020603050405020304" pitchFamily="18" charset="0"/>
              </a:rPr>
              <a:t>шинэ түвшинд гаргах боломж байна вэ? \Хуулийн хүчин чадлыг ашиглах боломжууд\</a:t>
            </a:r>
            <a:endParaRPr lang="en-US" sz="1700" b="1" dirty="0">
              <a:solidFill>
                <a:srgbClr val="002060"/>
              </a:solidFill>
              <a:latin typeface="Times New Roman" panose="02020603050405020304" pitchFamily="18" charset="0"/>
              <a:ea typeface="Calibri"/>
              <a:cs typeface="Times New Roman" panose="02020603050405020304" pitchFamily="18" charset="0"/>
            </a:endParaRPr>
          </a:p>
          <a:p>
            <a:pPr marL="0" lvl="0" indent="0">
              <a:lnSpc>
                <a:spcPct val="115000"/>
              </a:lnSpc>
              <a:spcBef>
                <a:spcPts val="0"/>
              </a:spcBef>
              <a:buClrTx/>
              <a:buSzTx/>
              <a:buNone/>
            </a:pPr>
            <a:r>
              <a:rPr lang="mn-MN" sz="1700" b="1" dirty="0">
                <a:solidFill>
                  <a:srgbClr val="FF0000"/>
                </a:solidFill>
                <a:latin typeface="Times New Roman" panose="02020603050405020304" pitchFamily="18" charset="0"/>
                <a:ea typeface="Calibri"/>
                <a:cs typeface="Times New Roman" panose="02020603050405020304" pitchFamily="18" charset="0"/>
              </a:rPr>
              <a:t>3-р </a:t>
            </a:r>
            <a:r>
              <a:rPr lang="mn-MN" sz="1700" b="1" dirty="0" smtClean="0">
                <a:solidFill>
                  <a:srgbClr val="FF0000"/>
                </a:solidFill>
                <a:latin typeface="Times New Roman" panose="02020603050405020304" pitchFamily="18" charset="0"/>
                <a:ea typeface="Calibri"/>
                <a:cs typeface="Times New Roman" panose="02020603050405020304" pitchFamily="18" charset="0"/>
              </a:rPr>
              <a:t>баг:</a:t>
            </a:r>
            <a:endParaRPr lang="en-US" sz="1700" b="1" dirty="0">
              <a:solidFill>
                <a:srgbClr val="FF0000"/>
              </a:solidFill>
              <a:latin typeface="Times New Roman" panose="02020603050405020304" pitchFamily="18" charset="0"/>
              <a:ea typeface="Calibri"/>
              <a:cs typeface="Times New Roman" panose="02020603050405020304" pitchFamily="18" charset="0"/>
            </a:endParaRPr>
          </a:p>
          <a:p>
            <a:pPr marL="342900" lvl="0" indent="-342900">
              <a:lnSpc>
                <a:spcPct val="115000"/>
              </a:lnSpc>
              <a:spcBef>
                <a:spcPts val="0"/>
              </a:spcBef>
              <a:buClrTx/>
              <a:buSzPts val="1200"/>
              <a:buFont typeface="Arial"/>
              <a:buChar char="-"/>
            </a:pPr>
            <a:r>
              <a:rPr lang="mn-MN" sz="1700" b="1" dirty="0">
                <a:solidFill>
                  <a:srgbClr val="002060"/>
                </a:solidFill>
                <a:latin typeface="Times New Roman" panose="02020603050405020304" pitchFamily="18" charset="0"/>
                <a:cs typeface="Times New Roman" panose="02020603050405020304" pitchFamily="18" charset="0"/>
              </a:rPr>
              <a:t>Багийн засаг даргын тайланг хэрхэн хэлэлцдэг вэ. </a:t>
            </a:r>
            <a:r>
              <a:rPr lang="mn-MN" sz="1700" b="1" dirty="0" smtClean="0">
                <a:solidFill>
                  <a:srgbClr val="002060"/>
                </a:solidFill>
                <a:latin typeface="Times New Roman" panose="02020603050405020304" pitchFamily="18" charset="0"/>
                <a:cs typeface="Times New Roman" panose="02020603050405020304" pitchFamily="18" charset="0"/>
              </a:rPr>
              <a:t>Үр дүн нь хир зэрэг гардаг вэ?</a:t>
            </a:r>
            <a:endParaRPr lang="en-US" sz="1700" b="1" dirty="0">
              <a:solidFill>
                <a:srgbClr val="002060"/>
              </a:solidFill>
              <a:latin typeface="Times New Roman" panose="02020603050405020304" pitchFamily="18" charset="0"/>
              <a:cs typeface="Times New Roman" panose="02020603050405020304" pitchFamily="18" charset="0"/>
            </a:endParaRPr>
          </a:p>
          <a:p>
            <a:pPr marL="342900" lvl="0" indent="-342900">
              <a:lnSpc>
                <a:spcPct val="115000"/>
              </a:lnSpc>
              <a:spcBef>
                <a:spcPts val="0"/>
              </a:spcBef>
              <a:buClrTx/>
              <a:buSzPts val="1200"/>
              <a:buFont typeface="Arial"/>
              <a:buChar char="-"/>
            </a:pPr>
            <a:r>
              <a:rPr lang="mn-MN" sz="1700" b="1" dirty="0" smtClean="0">
                <a:solidFill>
                  <a:srgbClr val="002060"/>
                </a:solidFill>
                <a:latin typeface="Times New Roman" panose="02020603050405020304" pitchFamily="18" charset="0"/>
                <a:cs typeface="Times New Roman" panose="02020603050405020304" pitchFamily="18" charset="0"/>
              </a:rPr>
              <a:t>Таны </a:t>
            </a:r>
            <a:r>
              <a:rPr lang="mn-MN" sz="1700" b="1" dirty="0">
                <a:solidFill>
                  <a:srgbClr val="002060"/>
                </a:solidFill>
                <a:latin typeface="Times New Roman" panose="02020603050405020304" pitchFamily="18" charset="0"/>
                <a:cs typeface="Times New Roman" panose="02020603050405020304" pitchFamily="18" charset="0"/>
              </a:rPr>
              <a:t>ажиллаж, амьдарч байгаа багийн ИНХ-ын хувьд амжилттай давуу тал юу байна вэ? Яагаад та амжилттай тал гэж бодож байна.</a:t>
            </a:r>
            <a:endParaRPr lang="en-US" sz="1700" b="1" dirty="0">
              <a:solidFill>
                <a:srgbClr val="002060"/>
              </a:solidFill>
              <a:latin typeface="Times New Roman" panose="02020603050405020304" pitchFamily="18" charset="0"/>
              <a:cs typeface="Times New Roman" panose="02020603050405020304" pitchFamily="18" charset="0"/>
            </a:endParaRPr>
          </a:p>
          <a:p>
            <a:pPr marL="342900" lvl="0" indent="-342900">
              <a:lnSpc>
                <a:spcPct val="115000"/>
              </a:lnSpc>
              <a:spcBef>
                <a:spcPts val="0"/>
              </a:spcBef>
              <a:buClrTx/>
              <a:buSzPts val="1200"/>
              <a:buFont typeface="Arial"/>
              <a:buChar char="-"/>
            </a:pPr>
            <a:r>
              <a:rPr lang="mn-MN" sz="1700" b="1" dirty="0">
                <a:solidFill>
                  <a:srgbClr val="002060"/>
                </a:solidFill>
                <a:latin typeface="Times New Roman" panose="02020603050405020304" pitchFamily="18" charset="0"/>
                <a:cs typeface="Times New Roman" panose="02020603050405020304" pitchFamily="18" charset="0"/>
              </a:rPr>
              <a:t>Дутагдалтай болон сул тал нь юу байна? Хэрхэн засаж сайжруулах вэ? Таны зүгээс юу хийж болох вэ? </a:t>
            </a:r>
            <a:endParaRPr lang="en-US" sz="1700" b="1" dirty="0" smtClean="0">
              <a:solidFill>
                <a:srgbClr val="002060"/>
              </a:solidFill>
              <a:latin typeface="Times New Roman" panose="02020603050405020304" pitchFamily="18" charset="0"/>
              <a:ea typeface="Calibri"/>
              <a:cs typeface="Times New Roman" panose="02020603050405020304" pitchFamily="18" charset="0"/>
            </a:endParaRPr>
          </a:p>
          <a:p>
            <a:pPr marL="0" lvl="0" indent="0">
              <a:lnSpc>
                <a:spcPct val="115000"/>
              </a:lnSpc>
              <a:spcBef>
                <a:spcPts val="0"/>
              </a:spcBef>
              <a:buClrTx/>
              <a:buSzTx/>
              <a:buNone/>
            </a:pPr>
            <a:r>
              <a:rPr lang="mn-MN" sz="1700" b="1" dirty="0" smtClean="0">
                <a:solidFill>
                  <a:srgbClr val="FF0000"/>
                </a:solidFill>
                <a:latin typeface="Times New Roman" panose="02020603050405020304" pitchFamily="18" charset="0"/>
                <a:ea typeface="Calibri"/>
                <a:cs typeface="Times New Roman" panose="02020603050405020304" pitchFamily="18" charset="0"/>
              </a:rPr>
              <a:t>4,5-р баг:</a:t>
            </a:r>
            <a:endParaRPr lang="en-US" sz="1700" b="1" dirty="0">
              <a:solidFill>
                <a:srgbClr val="FF0000"/>
              </a:solidFill>
              <a:latin typeface="Times New Roman" panose="02020603050405020304" pitchFamily="18" charset="0"/>
              <a:ea typeface="Calibri"/>
              <a:cs typeface="Times New Roman" panose="02020603050405020304" pitchFamily="18" charset="0"/>
            </a:endParaRPr>
          </a:p>
          <a:p>
            <a:pPr marL="342900" lvl="0" indent="-342900" algn="just">
              <a:lnSpc>
                <a:spcPct val="115000"/>
              </a:lnSpc>
              <a:spcBef>
                <a:spcPts val="0"/>
              </a:spcBef>
              <a:buClrTx/>
              <a:buSzTx/>
              <a:buFontTx/>
              <a:buChar char="-"/>
            </a:pPr>
            <a:r>
              <a:rPr lang="en-US" sz="1700" b="1" dirty="0" err="1" smtClean="0">
                <a:solidFill>
                  <a:srgbClr val="002060"/>
                </a:solidFill>
                <a:latin typeface="Times New Roman" panose="02020603050405020304" pitchFamily="18" charset="0"/>
                <a:ea typeface="Calibri"/>
                <a:cs typeface="Times New Roman" panose="02020603050405020304" pitchFamily="18" charset="0"/>
              </a:rPr>
              <a:t>Хөдөлмөрлөх</a:t>
            </a:r>
            <a:r>
              <a:rPr lang="mn-MN" sz="1700" b="1" dirty="0" smtClean="0">
                <a:solidFill>
                  <a:srgbClr val="002060"/>
                </a:solidFill>
                <a:latin typeface="Times New Roman" panose="02020603050405020304" pitchFamily="18" charset="0"/>
                <a:ea typeface="Calibri"/>
                <a:cs typeface="Times New Roman" panose="02020603050405020304" pitchFamily="18" charset="0"/>
              </a:rPr>
              <a:t>:</a:t>
            </a:r>
            <a:r>
              <a:rPr lang="en-US" sz="1700" b="1" dirty="0" err="1" smtClean="0">
                <a:solidFill>
                  <a:srgbClr val="002060"/>
                </a:solidFill>
                <a:latin typeface="Times New Roman" panose="02020603050405020304" pitchFamily="18" charset="0"/>
                <a:ea typeface="Calibri"/>
                <a:cs typeface="Times New Roman" panose="02020603050405020304" pitchFamily="18" charset="0"/>
              </a:rPr>
              <a:t>Эрүүл</a:t>
            </a:r>
            <a:r>
              <a:rPr lang="en-US" sz="1700" b="1" dirty="0" smtClean="0">
                <a:solidFill>
                  <a:srgbClr val="002060"/>
                </a:solidFill>
                <a:latin typeface="Times New Roman" panose="02020603050405020304" pitchFamily="18" charset="0"/>
                <a:ea typeface="Calibri"/>
                <a:cs typeface="Times New Roman" panose="02020603050405020304" pitchFamily="18" charset="0"/>
              </a:rPr>
              <a:t> </a:t>
            </a:r>
            <a:r>
              <a:rPr lang="en-US" sz="1700" b="1" dirty="0" err="1">
                <a:solidFill>
                  <a:srgbClr val="002060"/>
                </a:solidFill>
                <a:latin typeface="Times New Roman" panose="02020603050405020304" pitchFamily="18" charset="0"/>
                <a:ea typeface="Calibri"/>
                <a:cs typeface="Times New Roman" panose="02020603050405020304" pitchFamily="18" charset="0"/>
              </a:rPr>
              <a:t>мэндээ</a:t>
            </a:r>
            <a:r>
              <a:rPr lang="en-US" sz="1700" b="1" dirty="0">
                <a:solidFill>
                  <a:srgbClr val="002060"/>
                </a:solidFill>
                <a:latin typeface="Times New Roman" panose="02020603050405020304" pitchFamily="18" charset="0"/>
                <a:ea typeface="Calibri"/>
                <a:cs typeface="Times New Roman" panose="02020603050405020304" pitchFamily="18" charset="0"/>
              </a:rPr>
              <a:t> </a:t>
            </a:r>
            <a:r>
              <a:rPr lang="en-US" sz="1700" b="1" dirty="0" err="1" smtClean="0">
                <a:solidFill>
                  <a:srgbClr val="002060"/>
                </a:solidFill>
                <a:latin typeface="Times New Roman" panose="02020603050405020304" pitchFamily="18" charset="0"/>
                <a:ea typeface="Calibri"/>
                <a:cs typeface="Times New Roman" panose="02020603050405020304" pitchFamily="18" charset="0"/>
              </a:rPr>
              <a:t>хамгаалах</a:t>
            </a:r>
            <a:r>
              <a:rPr lang="en-US" sz="1700" b="1" dirty="0" smtClean="0">
                <a:solidFill>
                  <a:srgbClr val="002060"/>
                </a:solidFill>
                <a:latin typeface="Times New Roman" panose="02020603050405020304" pitchFamily="18" charset="0"/>
                <a:ea typeface="Calibri"/>
                <a:cs typeface="Times New Roman" panose="02020603050405020304" pitchFamily="18" charset="0"/>
              </a:rPr>
              <a:t>;</a:t>
            </a:r>
            <a:r>
              <a:rPr lang="mn-MN" sz="1700" b="1" dirty="0" smtClean="0">
                <a:solidFill>
                  <a:srgbClr val="002060"/>
                </a:solidFill>
                <a:latin typeface="Times New Roman" panose="02020603050405020304" pitchFamily="18" charset="0"/>
                <a:ea typeface="Calibri"/>
                <a:cs typeface="Times New Roman" panose="02020603050405020304" pitchFamily="18" charset="0"/>
              </a:rPr>
              <a:t> </a:t>
            </a:r>
            <a:r>
              <a:rPr lang="en-US" sz="1700" b="1" dirty="0" err="1" smtClean="0">
                <a:solidFill>
                  <a:srgbClr val="002060"/>
                </a:solidFill>
                <a:latin typeface="Times New Roman" panose="02020603050405020304" pitchFamily="18" charset="0"/>
                <a:ea typeface="Calibri"/>
                <a:cs typeface="Times New Roman" panose="02020603050405020304" pitchFamily="18" charset="0"/>
              </a:rPr>
              <a:t>Үр</a:t>
            </a:r>
            <a:r>
              <a:rPr lang="en-US" sz="1700" b="1" dirty="0" smtClean="0">
                <a:solidFill>
                  <a:srgbClr val="002060"/>
                </a:solidFill>
                <a:latin typeface="Times New Roman" panose="02020603050405020304" pitchFamily="18" charset="0"/>
                <a:ea typeface="Calibri"/>
                <a:cs typeface="Times New Roman" panose="02020603050405020304" pitchFamily="18" charset="0"/>
              </a:rPr>
              <a:t> </a:t>
            </a:r>
            <a:r>
              <a:rPr lang="en-US" sz="1700" b="1" dirty="0" err="1">
                <a:solidFill>
                  <a:srgbClr val="002060"/>
                </a:solidFill>
                <a:latin typeface="Times New Roman" panose="02020603050405020304" pitchFamily="18" charset="0"/>
                <a:ea typeface="Calibri"/>
                <a:cs typeface="Times New Roman" panose="02020603050405020304" pitchFamily="18" charset="0"/>
              </a:rPr>
              <a:t>хүүхдээ</a:t>
            </a:r>
            <a:r>
              <a:rPr lang="en-US" sz="1700" b="1" dirty="0">
                <a:solidFill>
                  <a:srgbClr val="002060"/>
                </a:solidFill>
                <a:latin typeface="Times New Roman" panose="02020603050405020304" pitchFamily="18" charset="0"/>
                <a:ea typeface="Calibri"/>
                <a:cs typeface="Times New Roman" panose="02020603050405020304" pitchFamily="18" charset="0"/>
              </a:rPr>
              <a:t> </a:t>
            </a:r>
            <a:r>
              <a:rPr lang="en-US" sz="1700" b="1" dirty="0" err="1">
                <a:solidFill>
                  <a:srgbClr val="002060"/>
                </a:solidFill>
                <a:latin typeface="Times New Roman" panose="02020603050405020304" pitchFamily="18" charset="0"/>
                <a:ea typeface="Calibri"/>
                <a:cs typeface="Times New Roman" panose="02020603050405020304" pitchFamily="18" charset="0"/>
              </a:rPr>
              <a:t>өсгөн</a:t>
            </a:r>
            <a:r>
              <a:rPr lang="en-US" sz="1700" b="1" dirty="0">
                <a:solidFill>
                  <a:srgbClr val="002060"/>
                </a:solidFill>
                <a:latin typeface="Times New Roman" panose="02020603050405020304" pitchFamily="18" charset="0"/>
                <a:ea typeface="Calibri"/>
                <a:cs typeface="Times New Roman" panose="02020603050405020304" pitchFamily="18" charset="0"/>
              </a:rPr>
              <a:t> </a:t>
            </a:r>
            <a:r>
              <a:rPr lang="en-US" sz="1700" b="1" dirty="0" err="1" smtClean="0">
                <a:solidFill>
                  <a:srgbClr val="002060"/>
                </a:solidFill>
                <a:latin typeface="Times New Roman" panose="02020603050405020304" pitchFamily="18" charset="0"/>
                <a:ea typeface="Calibri"/>
                <a:cs typeface="Times New Roman" panose="02020603050405020304" pitchFamily="18" charset="0"/>
              </a:rPr>
              <a:t>хүмүүжүүлэх</a:t>
            </a:r>
            <a:r>
              <a:rPr lang="en-US" sz="1700" b="1" dirty="0" smtClean="0">
                <a:solidFill>
                  <a:srgbClr val="002060"/>
                </a:solidFill>
                <a:latin typeface="Times New Roman" panose="02020603050405020304" pitchFamily="18" charset="0"/>
                <a:ea typeface="Calibri"/>
                <a:cs typeface="Times New Roman" panose="02020603050405020304" pitchFamily="18" charset="0"/>
              </a:rPr>
              <a:t>;</a:t>
            </a:r>
            <a:r>
              <a:rPr lang="mn-MN" sz="1700" b="1" dirty="0" smtClean="0">
                <a:solidFill>
                  <a:srgbClr val="002060"/>
                </a:solidFill>
                <a:latin typeface="Times New Roman" panose="02020603050405020304" pitchFamily="18" charset="0"/>
                <a:ea typeface="Calibri"/>
                <a:cs typeface="Times New Roman" panose="02020603050405020304" pitchFamily="18" charset="0"/>
              </a:rPr>
              <a:t> </a:t>
            </a:r>
            <a:r>
              <a:rPr lang="en-US" sz="1700" b="1" dirty="0" err="1" smtClean="0">
                <a:solidFill>
                  <a:srgbClr val="002060"/>
                </a:solidFill>
                <a:latin typeface="Times New Roman" panose="02020603050405020304" pitchFamily="18" charset="0"/>
                <a:ea typeface="Calibri"/>
                <a:cs typeface="Times New Roman" panose="02020603050405020304" pitchFamily="18" charset="0"/>
              </a:rPr>
              <a:t>Байгаль</a:t>
            </a:r>
            <a:r>
              <a:rPr lang="en-US" sz="1700" b="1" dirty="0" smtClean="0">
                <a:solidFill>
                  <a:srgbClr val="002060"/>
                </a:solidFill>
                <a:latin typeface="Times New Roman" panose="02020603050405020304" pitchFamily="18" charset="0"/>
                <a:ea typeface="Calibri"/>
                <a:cs typeface="Times New Roman" panose="02020603050405020304" pitchFamily="18" charset="0"/>
              </a:rPr>
              <a:t> </a:t>
            </a:r>
            <a:r>
              <a:rPr lang="en-US" sz="1700" b="1" dirty="0" err="1">
                <a:solidFill>
                  <a:srgbClr val="002060"/>
                </a:solidFill>
                <a:latin typeface="Times New Roman" panose="02020603050405020304" pitchFamily="18" charset="0"/>
                <a:ea typeface="Calibri"/>
                <a:cs typeface="Times New Roman" panose="02020603050405020304" pitchFamily="18" charset="0"/>
              </a:rPr>
              <a:t>орчноо</a:t>
            </a:r>
            <a:r>
              <a:rPr lang="en-US" sz="1700" b="1" dirty="0">
                <a:solidFill>
                  <a:srgbClr val="002060"/>
                </a:solidFill>
                <a:latin typeface="Times New Roman" panose="02020603050405020304" pitchFamily="18" charset="0"/>
                <a:ea typeface="Calibri"/>
                <a:cs typeface="Times New Roman" panose="02020603050405020304" pitchFamily="18" charset="0"/>
              </a:rPr>
              <a:t> </a:t>
            </a:r>
            <a:r>
              <a:rPr lang="en-US" sz="1700" b="1" dirty="0" err="1" smtClean="0">
                <a:solidFill>
                  <a:srgbClr val="002060"/>
                </a:solidFill>
                <a:latin typeface="Times New Roman" panose="02020603050405020304" pitchFamily="18" charset="0"/>
                <a:ea typeface="Calibri"/>
                <a:cs typeface="Times New Roman" panose="02020603050405020304" pitchFamily="18" charset="0"/>
              </a:rPr>
              <a:t>хамгаалах</a:t>
            </a:r>
            <a:r>
              <a:rPr lang="mn-MN" sz="1700" b="1" dirty="0" smtClean="0">
                <a:solidFill>
                  <a:srgbClr val="002060"/>
                </a:solidFill>
                <a:latin typeface="Times New Roman" panose="02020603050405020304" pitchFamily="18" charset="0"/>
                <a:ea typeface="Calibri"/>
                <a:cs typeface="Times New Roman" panose="02020603050405020304" pitchFamily="18" charset="0"/>
              </a:rPr>
              <a:t> үүргийн </a:t>
            </a:r>
            <a:r>
              <a:rPr lang="mn-MN" sz="1700" b="1" dirty="0">
                <a:solidFill>
                  <a:srgbClr val="002060"/>
                </a:solidFill>
                <a:latin typeface="Times New Roman" panose="02020603050405020304" pitchFamily="18" charset="0"/>
                <a:ea typeface="Calibri"/>
                <a:cs typeface="Times New Roman" panose="02020603050405020304" pitchFamily="18" charset="0"/>
              </a:rPr>
              <a:t>биелэлт хөдөө орон нутагт ямар түвшинд хэрэгжиж байна. Тус бүр дээр жишээ баримтаар нотолж шалтгааныг тодруулах, хэрэгжүүлэх арга замыг тодорхойлох</a:t>
            </a:r>
            <a:endParaRPr lang="en-US" sz="1700" b="1" dirty="0">
              <a:solidFill>
                <a:srgbClr val="002060"/>
              </a:solidFill>
              <a:latin typeface="Times New Roman" panose="02020603050405020304" pitchFamily="18" charset="0"/>
              <a:ea typeface="Calibri"/>
              <a:cs typeface="Times New Roman" panose="02020603050405020304" pitchFamily="18" charset="0"/>
            </a:endParaRPr>
          </a:p>
          <a:p>
            <a:pPr marL="0" lvl="0" indent="0">
              <a:lnSpc>
                <a:spcPct val="115000"/>
              </a:lnSpc>
              <a:spcBef>
                <a:spcPts val="0"/>
              </a:spcBef>
              <a:buClrTx/>
              <a:buSzTx/>
              <a:buNone/>
            </a:pPr>
            <a:r>
              <a:rPr lang="mn-MN" sz="1700" b="1" dirty="0" smtClean="0">
                <a:solidFill>
                  <a:srgbClr val="002060"/>
                </a:solidFill>
                <a:latin typeface="Times New Roman" panose="02020603050405020304" pitchFamily="18" charset="0"/>
                <a:ea typeface="Calibri"/>
                <a:cs typeface="Times New Roman" panose="02020603050405020304" pitchFamily="18" charset="0"/>
              </a:rPr>
              <a:t>                              </a:t>
            </a:r>
            <a:endParaRPr lang="en-US" sz="1700" b="1" dirty="0">
              <a:solidFill>
                <a:srgbClr val="002060"/>
              </a:solidFill>
              <a:latin typeface="Times New Roman" panose="02020603050405020304" pitchFamily="18" charset="0"/>
              <a:ea typeface="Calibri"/>
              <a:cs typeface="Times New Roman" panose="02020603050405020304" pitchFamily="18" charset="0"/>
            </a:endParaRPr>
          </a:p>
          <a:p>
            <a:pPr marL="0" lvl="0" indent="0">
              <a:lnSpc>
                <a:spcPct val="115000"/>
              </a:lnSpc>
              <a:spcBef>
                <a:spcPts val="0"/>
              </a:spcBef>
              <a:buClrTx/>
              <a:buSzTx/>
              <a:buNone/>
            </a:pPr>
            <a:r>
              <a:rPr lang="mn-MN" sz="1700" b="1" dirty="0" smtClean="0">
                <a:solidFill>
                  <a:srgbClr val="002060"/>
                </a:solidFill>
                <a:latin typeface="Times New Roman" panose="02020603050405020304" pitchFamily="18" charset="0"/>
                <a:ea typeface="Calibri"/>
                <a:cs typeface="Times New Roman" panose="02020603050405020304" pitchFamily="18" charset="0"/>
              </a:rPr>
              <a:t>                                                                </a:t>
            </a:r>
            <a:endParaRPr lang="en-US" sz="1700" b="1" dirty="0">
              <a:solidFill>
                <a:srgbClr val="002060"/>
              </a:solidFill>
              <a:latin typeface="Times New Roman" panose="02020603050405020304" pitchFamily="18" charset="0"/>
              <a:ea typeface="Calibri"/>
              <a:cs typeface="Times New Roman" panose="02020603050405020304" pitchFamily="18" charset="0"/>
            </a:endParaRPr>
          </a:p>
          <a:p>
            <a:pPr marL="0" lvl="0" indent="0">
              <a:lnSpc>
                <a:spcPct val="115000"/>
              </a:lnSpc>
              <a:spcBef>
                <a:spcPts val="0"/>
              </a:spcBef>
              <a:buClrTx/>
              <a:buSzTx/>
              <a:buNone/>
            </a:pPr>
            <a:r>
              <a:rPr lang="mn-MN" sz="1700" b="1" dirty="0">
                <a:solidFill>
                  <a:srgbClr val="002060"/>
                </a:solidFill>
                <a:latin typeface="Arial"/>
                <a:ea typeface="Calibri"/>
                <a:cs typeface="Times New Roman"/>
              </a:rPr>
              <a:t> </a:t>
            </a:r>
            <a:endParaRPr lang="en-US" sz="1700" b="1" dirty="0">
              <a:solidFill>
                <a:srgbClr val="002060"/>
              </a:solidFill>
              <a:latin typeface="Calibri"/>
              <a:ea typeface="Calibri"/>
              <a:cs typeface="Times New Roman"/>
            </a:endParaRPr>
          </a:p>
          <a:p>
            <a:endParaRPr lang="en-US" sz="1200" dirty="0"/>
          </a:p>
        </p:txBody>
      </p:sp>
      <p:sp>
        <p:nvSpPr>
          <p:cNvPr id="3" name="Title 2"/>
          <p:cNvSpPr>
            <a:spLocks noGrp="1"/>
          </p:cNvSpPr>
          <p:nvPr>
            <p:ph type="title"/>
          </p:nvPr>
        </p:nvSpPr>
        <p:spPr>
          <a:xfrm>
            <a:off x="304800" y="0"/>
            <a:ext cx="8229600" cy="533400"/>
          </a:xfrm>
        </p:spPr>
        <p:txBody>
          <a:bodyPr>
            <a:normAutofit/>
          </a:bodyPr>
          <a:lstStyle/>
          <a:p>
            <a:pPr algn="ctr"/>
            <a:r>
              <a:rPr lang="mn-MN" sz="1800" dirty="0" smtClean="0">
                <a:solidFill>
                  <a:srgbClr val="FF0000"/>
                </a:solidFill>
                <a:latin typeface="Times New Roman" pitchFamily="18" charset="0"/>
                <a:cs typeface="Times New Roman" pitchFamily="18" charset="0"/>
              </a:rPr>
              <a:t>Багийн ажил</a:t>
            </a:r>
            <a:endParaRPr lang="en-US" sz="1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917032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457200"/>
            <a:ext cx="4572000" cy="1061829"/>
          </a:xfrm>
          <a:prstGeom prst="rect">
            <a:avLst/>
          </a:prstGeom>
        </p:spPr>
        <p:txBody>
          <a:bodyPr>
            <a:spAutoFit/>
          </a:bodyPr>
          <a:lstStyle/>
          <a:p>
            <a:pPr marL="228600" marR="0" algn="ctr">
              <a:lnSpc>
                <a:spcPct val="105000"/>
              </a:lnSpc>
              <a:spcBef>
                <a:spcPts val="0"/>
              </a:spcBef>
              <a:spcAft>
                <a:spcPts val="800"/>
              </a:spcAft>
            </a:pPr>
            <a:r>
              <a:rPr lang="mn-MN" sz="2000" b="1" dirty="0">
                <a:solidFill>
                  <a:srgbClr val="C00000"/>
                </a:solidFill>
                <a:latin typeface="Times New Roman" panose="02020603050405020304" pitchFamily="18" charset="0"/>
                <a:ea typeface="Times New Roman"/>
                <a:cs typeface="Times New Roman" panose="02020603050405020304" pitchFamily="18" charset="0"/>
              </a:rPr>
              <a:t>Тав. Багийн ИНХ-д </a:t>
            </a:r>
            <a:r>
              <a:rPr lang="mn-MN" sz="2000" b="1" dirty="0" smtClean="0">
                <a:solidFill>
                  <a:srgbClr val="C00000"/>
                </a:solidFill>
                <a:latin typeface="Times New Roman" panose="02020603050405020304" pitchFamily="18" charset="0"/>
                <a:ea typeface="Times New Roman"/>
                <a:cs typeface="Times New Roman" panose="02020603050405020304" pitchFamily="18" charset="0"/>
              </a:rPr>
              <a:t>хууль тогтоомжоор </a:t>
            </a:r>
            <a:r>
              <a:rPr lang="mn-MN" sz="2000" b="1" dirty="0">
                <a:solidFill>
                  <a:srgbClr val="C00000"/>
                </a:solidFill>
                <a:latin typeface="Times New Roman" panose="02020603050405020304" pitchFamily="18" charset="0"/>
                <a:ea typeface="Times New Roman"/>
                <a:cs typeface="Times New Roman" panose="02020603050405020304" pitchFamily="18" charset="0"/>
              </a:rPr>
              <a:t>олгогдсон эрх үүрэг</a:t>
            </a:r>
            <a:endParaRPr lang="en-US" sz="2000" dirty="0">
              <a:solidFill>
                <a:srgbClr val="C00000"/>
              </a:solidFill>
              <a:effectLst/>
              <a:latin typeface="Times New Roman" panose="02020603050405020304" pitchFamily="18" charset="0"/>
              <a:ea typeface="Times New Roman"/>
              <a:cs typeface="Times New Roman" panose="02020603050405020304" pitchFamily="18" charset="0"/>
            </a:endParaRPr>
          </a:p>
        </p:txBody>
      </p:sp>
      <p:sp>
        <p:nvSpPr>
          <p:cNvPr id="4" name="Rectangle 3"/>
          <p:cNvSpPr/>
          <p:nvPr/>
        </p:nvSpPr>
        <p:spPr>
          <a:xfrm>
            <a:off x="381000" y="1676400"/>
            <a:ext cx="8153400" cy="3970318"/>
          </a:xfrm>
          <a:prstGeom prst="rect">
            <a:avLst/>
          </a:prstGeom>
        </p:spPr>
        <p:txBody>
          <a:bodyPr wrap="square">
            <a:spAutoFit/>
          </a:bodyPr>
          <a:lstStyle/>
          <a:p>
            <a:pPr algn="just">
              <a:lnSpc>
                <a:spcPct val="105000"/>
              </a:lnSpc>
              <a:spcAft>
                <a:spcPts val="800"/>
              </a:spcAft>
            </a:pPr>
            <a:r>
              <a:rPr lang="mn-MN" sz="2400" b="1" dirty="0">
                <a:solidFill>
                  <a:srgbClr val="002060"/>
                </a:solidFill>
                <a:latin typeface="Times New Roman" panose="02020603050405020304" pitchFamily="18" charset="0"/>
                <a:ea typeface="Calibri"/>
                <a:cs typeface="Times New Roman" panose="02020603050405020304" pitchFamily="18" charset="0"/>
              </a:rPr>
              <a:t>Монгол улсад 1992 оноос хойш 300 орчим  хууль шинээр батлагдсанаас 113-д нь нутгийн захиргаа /засаг дарга/, 53-д нь НӨУБ-д хандсан заалтууд </a:t>
            </a:r>
            <a:r>
              <a:rPr lang="mn-MN" sz="2400" b="1" dirty="0" smtClean="0">
                <a:solidFill>
                  <a:srgbClr val="002060"/>
                </a:solidFill>
                <a:latin typeface="Times New Roman" panose="02020603050405020304" pitchFamily="18" charset="0"/>
                <a:ea typeface="Calibri"/>
                <a:cs typeface="Times New Roman" panose="02020603050405020304" pitchFamily="18" charset="0"/>
              </a:rPr>
              <a:t>байдаг</a:t>
            </a:r>
            <a:r>
              <a:rPr lang="mn-MN" sz="2400" b="1" dirty="0">
                <a:solidFill>
                  <a:srgbClr val="002060"/>
                </a:solidFill>
                <a:latin typeface="Times New Roman" panose="02020603050405020304" pitchFamily="18" charset="0"/>
                <a:ea typeface="Calibri"/>
                <a:cs typeface="Times New Roman" panose="02020603050405020304" pitchFamily="18" charset="0"/>
              </a:rPr>
              <a:t>.</a:t>
            </a:r>
            <a:r>
              <a:rPr lang="mn-MN" sz="2400" b="1" dirty="0" smtClean="0">
                <a:solidFill>
                  <a:srgbClr val="002060"/>
                </a:solidFill>
                <a:latin typeface="Times New Roman" panose="02020603050405020304" pitchFamily="18" charset="0"/>
                <a:ea typeface="Calibri"/>
                <a:cs typeface="Times New Roman" panose="02020603050405020304" pitchFamily="18" charset="0"/>
              </a:rPr>
              <a:t> </a:t>
            </a:r>
            <a:r>
              <a:rPr lang="mn-MN" sz="2400" b="1" dirty="0">
                <a:solidFill>
                  <a:srgbClr val="002060"/>
                </a:solidFill>
                <a:latin typeface="Times New Roman" panose="02020603050405020304" pitchFamily="18" charset="0"/>
                <a:ea typeface="Calibri"/>
                <a:cs typeface="Times New Roman" panose="02020603050405020304" pitchFamily="18" charset="0"/>
              </a:rPr>
              <a:t>Монгол улсын хэмжээнд хүчин төгөлдөр мөрдөж байгаа хуулиудаас </a:t>
            </a:r>
            <a:r>
              <a:rPr lang="mn-MN" sz="2400" b="1" dirty="0" smtClean="0">
                <a:solidFill>
                  <a:srgbClr val="002060"/>
                </a:solidFill>
                <a:latin typeface="Times New Roman" panose="02020603050405020304" pitchFamily="18" charset="0"/>
                <a:ea typeface="Calibri"/>
                <a:cs typeface="Times New Roman" panose="02020603050405020304" pitchFamily="18" charset="0"/>
              </a:rPr>
              <a:t>/639/ </a:t>
            </a:r>
            <a:r>
              <a:rPr lang="mn-MN" sz="2400" b="1" dirty="0">
                <a:solidFill>
                  <a:srgbClr val="002060"/>
                </a:solidFill>
                <a:latin typeface="Times New Roman" panose="02020603050405020304" pitchFamily="18" charset="0"/>
                <a:ea typeface="Calibri"/>
                <a:cs typeface="Times New Roman" panose="02020603050405020304" pitchFamily="18" charset="0"/>
              </a:rPr>
              <a:t>НӨУЁ-ы эрх үүргийг тодорхойлсон, засаг захиргаа, нутаг дэвсгэрийн нэгжийн удирдлага, түүний бүрэн эрх, чиг үүргийг </a:t>
            </a:r>
            <a:r>
              <a:rPr lang="mn-MN" sz="2400" b="1" dirty="0" smtClean="0">
                <a:solidFill>
                  <a:srgbClr val="002060"/>
                </a:solidFill>
                <a:latin typeface="Times New Roman" panose="02020603050405020304" pitchFamily="18" charset="0"/>
                <a:ea typeface="Calibri"/>
                <a:cs typeface="Times New Roman" panose="02020603050405020304" pitchFamily="18" charset="0"/>
              </a:rPr>
              <a:t>бататгасан </a:t>
            </a:r>
            <a:r>
              <a:rPr lang="mn-MN" sz="2400" b="1" dirty="0">
                <a:solidFill>
                  <a:srgbClr val="002060"/>
                </a:solidFill>
                <a:latin typeface="Times New Roman" panose="02020603050405020304" pitchFamily="18" charset="0"/>
                <a:ea typeface="Calibri"/>
                <a:cs typeface="Times New Roman" panose="02020603050405020304" pitchFamily="18" charset="0"/>
              </a:rPr>
              <a:t>олон хууль үйлчилж байгаа Үүнээс </a:t>
            </a:r>
            <a:r>
              <a:rPr lang="mn-MN" sz="2400" b="1" dirty="0" smtClean="0">
                <a:solidFill>
                  <a:srgbClr val="002060"/>
                </a:solidFill>
                <a:latin typeface="Times New Roman" panose="02020603050405020304" pitchFamily="18" charset="0"/>
                <a:ea typeface="Calibri"/>
                <a:cs typeface="Times New Roman" panose="02020603050405020304" pitchFamily="18" charset="0"/>
              </a:rPr>
              <a:t>баг </a:t>
            </a:r>
            <a:r>
              <a:rPr lang="mn-MN" sz="2400" b="1" dirty="0">
                <a:solidFill>
                  <a:srgbClr val="002060"/>
                </a:solidFill>
                <a:latin typeface="Times New Roman" panose="02020603050405020304" pitchFamily="18" charset="0"/>
                <a:ea typeface="Calibri"/>
                <a:cs typeface="Times New Roman" panose="02020603050405020304" pitchFamily="18" charset="0"/>
              </a:rPr>
              <a:t>хорооны ИНХ-ын бүрэн эрхтэй холбоотой </a:t>
            </a:r>
            <a:r>
              <a:rPr lang="mn-MN" sz="2400" b="1" dirty="0" smtClean="0">
                <a:solidFill>
                  <a:srgbClr val="002060"/>
                </a:solidFill>
                <a:latin typeface="Times New Roman" panose="02020603050405020304" pitchFamily="18" charset="0"/>
                <a:ea typeface="Calibri"/>
                <a:cs typeface="Times New Roman" panose="02020603050405020304" pitchFamily="18" charset="0"/>
              </a:rPr>
              <a:t>17 </a:t>
            </a:r>
            <a:r>
              <a:rPr lang="mn-MN" sz="2400" b="1" dirty="0">
                <a:solidFill>
                  <a:srgbClr val="002060"/>
                </a:solidFill>
                <a:latin typeface="Times New Roman" panose="02020603050405020304" pitchFamily="18" charset="0"/>
                <a:ea typeface="Calibri"/>
                <a:cs typeface="Times New Roman" panose="02020603050405020304" pitchFamily="18" charset="0"/>
              </a:rPr>
              <a:t>хуулиудад </a:t>
            </a:r>
            <a:r>
              <a:rPr lang="mn-MN" sz="2400" b="1" dirty="0" smtClean="0">
                <a:solidFill>
                  <a:srgbClr val="002060"/>
                </a:solidFill>
                <a:latin typeface="Times New Roman" panose="02020603050405020304" pitchFamily="18" charset="0"/>
                <a:ea typeface="Calibri"/>
                <a:cs typeface="Times New Roman" panose="02020603050405020304" pitchFamily="18" charset="0"/>
              </a:rPr>
              <a:t>    зүйлчлэн </a:t>
            </a:r>
            <a:r>
              <a:rPr lang="mn-MN" sz="2400" b="1" dirty="0">
                <a:solidFill>
                  <a:srgbClr val="002060"/>
                </a:solidFill>
                <a:latin typeface="Times New Roman" panose="02020603050405020304" pitchFamily="18" charset="0"/>
                <a:ea typeface="Calibri"/>
                <a:cs typeface="Times New Roman" panose="02020603050405020304" pitchFamily="18" charset="0"/>
              </a:rPr>
              <a:t>заасан  байна.</a:t>
            </a:r>
            <a:endParaRPr lang="en-US" sz="24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536462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525963"/>
          </a:xfrm>
        </p:spPr>
        <p:txBody>
          <a:bodyPr/>
          <a:lstStyle/>
          <a:p>
            <a:pPr marL="0" marR="0" lvl="0" indent="0" algn="just">
              <a:lnSpc>
                <a:spcPct val="105000"/>
              </a:lnSpc>
              <a:spcBef>
                <a:spcPts val="0"/>
              </a:spcBef>
              <a:spcAft>
                <a:spcPts val="800"/>
              </a:spcAft>
              <a:buSzPts val="1200"/>
              <a:buNone/>
            </a:pPr>
            <a:endParaRPr lang="mn-MN" sz="2400" dirty="0" smtClean="0">
              <a:latin typeface="Arial"/>
              <a:ea typeface="+mj-ea"/>
              <a:cs typeface="Times New Roman"/>
            </a:endParaRPr>
          </a:p>
          <a:p>
            <a:pPr marL="342900" marR="0" lvl="0" indent="-342900">
              <a:lnSpc>
                <a:spcPct val="105000"/>
              </a:lnSpc>
              <a:spcBef>
                <a:spcPts val="0"/>
              </a:spcBef>
              <a:spcAft>
                <a:spcPts val="800"/>
              </a:spcAft>
              <a:buSzPts val="1200"/>
              <a:buFont typeface="Arial" panose="020B0604020202020204" pitchFamily="34" charset="0"/>
              <a:buChar char="•"/>
            </a:pPr>
            <a:r>
              <a:rPr lang="mn-MN" sz="2800" b="1" dirty="0" smtClean="0">
                <a:solidFill>
                  <a:srgbClr val="002060"/>
                </a:solidFill>
                <a:latin typeface="Times New Roman" panose="02020603050405020304" pitchFamily="18" charset="0"/>
                <a:ea typeface="+mj-ea"/>
                <a:cs typeface="Times New Roman" panose="02020603050405020304" pitchFamily="18" charset="0"/>
              </a:rPr>
              <a:t>НӨУЁ-ы  тухай ойлголт</a:t>
            </a:r>
            <a:r>
              <a:rPr lang="mn-MN" sz="2800" b="1" dirty="0">
                <a:solidFill>
                  <a:srgbClr val="002060"/>
                </a:solidFill>
                <a:latin typeface="Times New Roman" panose="02020603050405020304" pitchFamily="18" charset="0"/>
                <a:ea typeface="+mj-ea"/>
                <a:cs typeface="Times New Roman" panose="02020603050405020304" pitchFamily="18" charset="0"/>
              </a:rPr>
              <a:t> </a:t>
            </a:r>
          </a:p>
          <a:p>
            <a:pPr marL="342900" marR="0" lvl="0" indent="-342900">
              <a:lnSpc>
                <a:spcPct val="105000"/>
              </a:lnSpc>
              <a:spcBef>
                <a:spcPts val="0"/>
              </a:spcBef>
              <a:spcAft>
                <a:spcPts val="800"/>
              </a:spcAft>
              <a:buSzPts val="1200"/>
              <a:buFont typeface="Arial" panose="020B0604020202020204" pitchFamily="34" charset="0"/>
              <a:buChar char="•"/>
            </a:pPr>
            <a:r>
              <a:rPr lang="mn-MN" sz="2600" b="1" dirty="0" smtClean="0">
                <a:solidFill>
                  <a:srgbClr val="002060"/>
                </a:solidFill>
                <a:latin typeface="Times New Roman" panose="02020603050405020304" pitchFamily="18" charset="0"/>
                <a:ea typeface="+mj-ea"/>
                <a:cs typeface="Times New Roman" panose="02020603050405020304" pitchFamily="18" charset="0"/>
              </a:rPr>
              <a:t>Нутгийн өөрөө удирдах байгууллагын  үүсэлхөгжил</a:t>
            </a:r>
            <a:endParaRPr lang="en-US" sz="2200" b="1" dirty="0">
              <a:solidFill>
                <a:srgbClr val="002060"/>
              </a:solidFill>
              <a:latin typeface="Times New Roman" panose="02020603050405020304" pitchFamily="18" charset="0"/>
              <a:ea typeface="+mj-ea"/>
              <a:cs typeface="Times New Roman" panose="02020603050405020304" pitchFamily="18" charset="0"/>
            </a:endParaRPr>
          </a:p>
          <a:p>
            <a:pPr marL="457200" marR="0" lvl="0" indent="-457200">
              <a:lnSpc>
                <a:spcPct val="105000"/>
              </a:lnSpc>
              <a:spcBef>
                <a:spcPts val="0"/>
              </a:spcBef>
              <a:spcAft>
                <a:spcPts val="800"/>
              </a:spcAft>
              <a:buSzPts val="1200"/>
              <a:buFont typeface="Arial" panose="020B0604020202020204" pitchFamily="34" charset="0"/>
              <a:buChar char="•"/>
            </a:pPr>
            <a:r>
              <a:rPr lang="de-DE" sz="3200" b="1" dirty="0">
                <a:solidFill>
                  <a:srgbClr val="002060"/>
                </a:solidFill>
                <a:latin typeface="Times New Roman" panose="02020603050405020304" pitchFamily="18" charset="0"/>
                <a:ea typeface="+mj-ea"/>
                <a:cs typeface="Times New Roman" panose="02020603050405020304" pitchFamily="18" charset="0"/>
              </a:rPr>
              <a:t>Олон улсын баримт бичгүүдийн үзэл баримтлал</a:t>
            </a:r>
            <a:endParaRPr lang="en-US" sz="2800" b="1" dirty="0">
              <a:solidFill>
                <a:srgbClr val="002060"/>
              </a:solidFill>
              <a:latin typeface="Times New Roman" panose="02020603050405020304" pitchFamily="18" charset="0"/>
              <a:ea typeface="+mj-ea"/>
              <a:cs typeface="Times New Roman" panose="02020603050405020304" pitchFamily="18" charset="0"/>
            </a:endParaRPr>
          </a:p>
          <a:p>
            <a:pPr marL="457200" marR="0" lvl="0" indent="-457200">
              <a:lnSpc>
                <a:spcPct val="105000"/>
              </a:lnSpc>
              <a:spcBef>
                <a:spcPts val="0"/>
              </a:spcBef>
              <a:spcAft>
                <a:spcPts val="800"/>
              </a:spcAft>
              <a:buSzPts val="1200"/>
              <a:buFont typeface="Arial" panose="020B0604020202020204" pitchFamily="34" charset="0"/>
              <a:buChar char="•"/>
            </a:pPr>
            <a:r>
              <a:rPr lang="mn-MN" sz="3200" b="1" dirty="0">
                <a:solidFill>
                  <a:srgbClr val="002060"/>
                </a:solidFill>
                <a:latin typeface="Times New Roman" panose="02020603050405020304" pitchFamily="18" charset="0"/>
                <a:ea typeface="+mj-ea"/>
                <a:cs typeface="Times New Roman" panose="02020603050405020304" pitchFamily="18" charset="0"/>
              </a:rPr>
              <a:t>НӨУБ Үндсэн хуулийн байгууллага болох нь</a:t>
            </a:r>
            <a:endParaRPr lang="en-US" sz="2800" b="1" dirty="0">
              <a:solidFill>
                <a:srgbClr val="002060"/>
              </a:solidFill>
              <a:effectLst/>
              <a:latin typeface="Times New Roman" panose="02020603050405020304" pitchFamily="18" charset="0"/>
              <a:ea typeface="+mj-ea"/>
              <a:cs typeface="Times New Roman" panose="02020603050405020304" pitchFamily="18" charset="0"/>
            </a:endParaRPr>
          </a:p>
        </p:txBody>
      </p:sp>
      <p:sp>
        <p:nvSpPr>
          <p:cNvPr id="3" name="Title 2"/>
          <p:cNvSpPr>
            <a:spLocks noGrp="1"/>
          </p:cNvSpPr>
          <p:nvPr>
            <p:ph type="title"/>
          </p:nvPr>
        </p:nvSpPr>
        <p:spPr>
          <a:xfrm>
            <a:off x="457200" y="533400"/>
            <a:ext cx="8229600" cy="1143000"/>
          </a:xfrm>
        </p:spPr>
        <p:txBody>
          <a:bodyPr>
            <a:normAutofit fontScale="90000"/>
          </a:bodyPr>
          <a:lstStyle/>
          <a:p>
            <a:pPr marL="228600" marR="0" algn="ctr">
              <a:lnSpc>
                <a:spcPct val="105000"/>
              </a:lnSpc>
              <a:spcBef>
                <a:spcPts val="0"/>
              </a:spcBef>
              <a:spcAft>
                <a:spcPts val="800"/>
              </a:spcAft>
            </a:pPr>
            <a:r>
              <a:rPr lang="mn-MN" sz="4400" dirty="0">
                <a:solidFill>
                  <a:srgbClr val="C00000"/>
                </a:solidFill>
                <a:effectLst/>
                <a:latin typeface="Times New Roman" panose="02020603050405020304" pitchFamily="18" charset="0"/>
                <a:ea typeface="Times New Roman"/>
                <a:cs typeface="Times New Roman" panose="02020603050405020304" pitchFamily="18" charset="0"/>
              </a:rPr>
              <a:t>Нэг. НӨУЁ-ны </a:t>
            </a:r>
            <a:r>
              <a:rPr lang="mn-MN" sz="4400" dirty="0" smtClean="0">
                <a:solidFill>
                  <a:srgbClr val="C00000"/>
                </a:solidFill>
                <a:effectLst/>
                <a:latin typeface="Times New Roman" panose="02020603050405020304" pitchFamily="18" charset="0"/>
                <a:ea typeface="Times New Roman"/>
                <a:cs typeface="Times New Roman" panose="02020603050405020304" pitchFamily="18" charset="0"/>
              </a:rPr>
              <a:t>тухай  </a:t>
            </a:r>
            <a:r>
              <a:rPr lang="mn-MN" sz="4400" dirty="0">
                <a:solidFill>
                  <a:srgbClr val="C00000"/>
                </a:solidFill>
                <a:effectLst/>
                <a:latin typeface="Times New Roman" panose="02020603050405020304" pitchFamily="18" charset="0"/>
                <a:ea typeface="Times New Roman"/>
                <a:cs typeface="Times New Roman" panose="02020603050405020304" pitchFamily="18" charset="0"/>
              </a:rPr>
              <a:t>ойлголт, эрх зүйн орчин </a:t>
            </a:r>
            <a:endParaRPr lang="en-US" sz="4400" dirty="0">
              <a:solidFill>
                <a:srgbClr val="C00000"/>
              </a:solidFill>
              <a:effectLst/>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23847308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657" y="43543"/>
            <a:ext cx="8458200" cy="5232202"/>
          </a:xfrm>
          <a:prstGeom prst="rect">
            <a:avLst/>
          </a:prstGeom>
        </p:spPr>
        <p:txBody>
          <a:bodyPr wrap="square">
            <a:spAutoFit/>
          </a:bodyPr>
          <a:lstStyle/>
          <a:p>
            <a:pPr algn="ctr">
              <a:lnSpc>
                <a:spcPct val="115000"/>
              </a:lnSpc>
              <a:spcAft>
                <a:spcPts val="1000"/>
              </a:spcAft>
            </a:pPr>
            <a:r>
              <a:rPr lang="mn-MN" sz="2000" b="1" dirty="0">
                <a:solidFill>
                  <a:srgbClr val="C00000"/>
                </a:solidFill>
                <a:latin typeface="Times New Roman" panose="02020603050405020304" pitchFamily="18" charset="0"/>
                <a:ea typeface="Calibri"/>
                <a:cs typeface="Times New Roman" panose="02020603050405020304" pitchFamily="18" charset="0"/>
              </a:rPr>
              <a:t>Багийн ажил:</a:t>
            </a:r>
            <a:endParaRPr lang="en-US" sz="2000" b="1" dirty="0">
              <a:solidFill>
                <a:srgbClr val="C00000"/>
              </a:solidFill>
              <a:latin typeface="Times New Roman" panose="02020603050405020304" pitchFamily="18" charset="0"/>
              <a:ea typeface="Calibri"/>
              <a:cs typeface="Times New Roman" panose="02020603050405020304" pitchFamily="18" charset="0"/>
            </a:endParaRPr>
          </a:p>
          <a:p>
            <a:pPr algn="just" fontAlgn="t">
              <a:lnSpc>
                <a:spcPct val="115000"/>
              </a:lnSpc>
              <a:spcAft>
                <a:spcPts val="750"/>
              </a:spcAft>
            </a:pPr>
            <a:r>
              <a:rPr lang="mn-MN" sz="2000" b="1" dirty="0">
                <a:solidFill>
                  <a:srgbClr val="002060"/>
                </a:solidFill>
                <a:latin typeface="Times New Roman" panose="02020603050405020304" pitchFamily="18" charset="0"/>
                <a:ea typeface="Calibri"/>
                <a:cs typeface="Times New Roman" panose="02020603050405020304" pitchFamily="18" charset="0"/>
              </a:rPr>
              <a:t>1-р баг.Газрын тухай хуулийн</a:t>
            </a:r>
            <a:r>
              <a:rPr lang="mn-MN"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a:solidFill>
                  <a:srgbClr val="002060"/>
                </a:solidFill>
                <a:latin typeface="Times New Roman" panose="02020603050405020304" pitchFamily="18" charset="0"/>
                <a:ea typeface="Times New Roman"/>
                <a:cs typeface="Times New Roman" panose="02020603050405020304" pitchFamily="18" charset="0"/>
              </a:rPr>
              <a:t>53</a:t>
            </a:r>
            <a:r>
              <a:rPr lang="mn-MN" sz="2000" b="1" dirty="0">
                <a:solidFill>
                  <a:srgbClr val="002060"/>
                </a:solidFill>
                <a:latin typeface="Times New Roman" panose="02020603050405020304" pitchFamily="18" charset="0"/>
                <a:ea typeface="Times New Roman"/>
                <a:cs typeface="Times New Roman" panose="02020603050405020304" pitchFamily="18" charset="0"/>
              </a:rPr>
              <a:t>.2..БИНХ-ын саналыг үндэслэн гэсэн заалт хэрхэн хэрэгжиж байгаа тал дээр</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fontAlgn="t">
              <a:lnSpc>
                <a:spcPct val="115000"/>
              </a:lnSpc>
              <a:spcAft>
                <a:spcPts val="750"/>
              </a:spcAft>
            </a:pPr>
            <a:r>
              <a:rPr lang="mn-MN" sz="2000" b="1" dirty="0">
                <a:solidFill>
                  <a:srgbClr val="002060"/>
                </a:solidFill>
                <a:latin typeface="Times New Roman" panose="02020603050405020304" pitchFamily="18" charset="0"/>
                <a:ea typeface="Times New Roman"/>
                <a:cs typeface="Times New Roman" panose="02020603050405020304" pitchFamily="18" charset="0"/>
              </a:rPr>
              <a:t>2-р баг. </a:t>
            </a:r>
            <a:r>
              <a:rPr lang="en-US" sz="2000" b="1" dirty="0">
                <a:solidFill>
                  <a:srgbClr val="002060"/>
                </a:solidFill>
                <a:latin typeface="Times New Roman" panose="02020603050405020304" pitchFamily="18" charset="0"/>
                <a:ea typeface="Times New Roman"/>
                <a:cs typeface="Times New Roman" panose="02020603050405020304" pitchFamily="18" charset="0"/>
              </a:rPr>
              <a:t>52.10.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Бэлчээр</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ашиглах</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асуудлаар</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гарсан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аливаа</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маргааныг</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багийн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иргэдийн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Нийтийн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Хурлаар</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хэлэлцэж</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зохицуулна</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fontAlgn="t">
              <a:lnSpc>
                <a:spcPct val="115000"/>
              </a:lnSpc>
              <a:spcAft>
                <a:spcPts val="750"/>
              </a:spcAft>
            </a:pPr>
            <a:r>
              <a:rPr lang="mn-MN" sz="2000" b="1" dirty="0">
                <a:solidFill>
                  <a:srgbClr val="002060"/>
                </a:solidFill>
                <a:latin typeface="Times New Roman" panose="02020603050405020304" pitchFamily="18" charset="0"/>
                <a:ea typeface="Times New Roman"/>
                <a:cs typeface="Times New Roman" panose="02020603050405020304" pitchFamily="18" charset="0"/>
              </a:rPr>
              <a:t>3-р баг.</a:t>
            </a:r>
            <a:r>
              <a:rPr lang="en-US" sz="2000" b="1" dirty="0">
                <a:solidFill>
                  <a:srgbClr val="002060"/>
                </a:solidFill>
                <a:latin typeface="Times New Roman" panose="02020603050405020304" pitchFamily="18" charset="0"/>
                <a:ea typeface="Times New Roman"/>
                <a:cs typeface="Times New Roman" panose="02020603050405020304" pitchFamily="18" charset="0"/>
              </a:rPr>
              <a:t> 18.1.1.соёлын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өвийг</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хамгаалахад</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олон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нийтийг</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татан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оролцуулах</a:t>
            </a:r>
            <a:r>
              <a:rPr lang="en-US" sz="2000" b="1" dirty="0">
                <a:solidFill>
                  <a:srgbClr val="002060"/>
                </a:solidFill>
                <a:latin typeface="Times New Roman" panose="02020603050405020304" pitchFamily="18" charset="0"/>
                <a:ea typeface="Times New Roman"/>
                <a:cs typeface="Times New Roman" panose="02020603050405020304" pitchFamily="18" charset="0"/>
              </a:rPr>
              <a:t>;</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fontAlgn="t">
              <a:lnSpc>
                <a:spcPct val="115000"/>
              </a:lnSpc>
              <a:spcAft>
                <a:spcPts val="750"/>
              </a:spcAft>
            </a:pPr>
            <a:r>
              <a:rPr lang="mn-MN" sz="2000" b="1" dirty="0">
                <a:solidFill>
                  <a:srgbClr val="002060"/>
                </a:solidFill>
                <a:latin typeface="Times New Roman" panose="02020603050405020304" pitchFamily="18" charset="0"/>
                <a:ea typeface="Times New Roman"/>
                <a:cs typeface="Times New Roman" panose="02020603050405020304" pitchFamily="18" charset="0"/>
              </a:rPr>
              <a:t>4-р баг. Байгал хамгаалах хуулийн</a:t>
            </a:r>
            <a:r>
              <a:rPr lang="en-US" sz="2000" b="1" dirty="0">
                <a:solidFill>
                  <a:srgbClr val="002060"/>
                </a:solidFill>
                <a:latin typeface="Times New Roman" panose="02020603050405020304" pitchFamily="18" charset="0"/>
                <a:ea typeface="Times New Roman"/>
                <a:cs typeface="Times New Roman" panose="02020603050405020304" pitchFamily="18" charset="0"/>
              </a:rPr>
              <a:t> 22.1.2.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баг</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хорооны</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нутаг</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дэвсгэр</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дэх</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нийтийн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эдэлбэр</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газрын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эрүүл</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ахуй</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ариун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цэврийн</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шаардлагыг</a:t>
            </a:r>
            <a:r>
              <a:rPr lang="en-US" sz="2000" b="1" dirty="0">
                <a:solidFill>
                  <a:srgbClr val="002060"/>
                </a:solidFill>
                <a:latin typeface="Times New Roman" panose="02020603050405020304" pitchFamily="18" charset="0"/>
                <a:ea typeface="Times New Roman"/>
                <a:cs typeface="Times New Roman" panose="02020603050405020304" pitchFamily="18" charset="0"/>
              </a:rPr>
              <a:t> </a:t>
            </a:r>
            <a:r>
              <a:rPr lang="en-US" sz="2000" b="1" dirty="0" err="1">
                <a:solidFill>
                  <a:srgbClr val="002060"/>
                </a:solidFill>
                <a:latin typeface="Times New Roman" panose="02020603050405020304" pitchFamily="18" charset="0"/>
                <a:ea typeface="Times New Roman"/>
                <a:cs typeface="Times New Roman" panose="02020603050405020304" pitchFamily="18" charset="0"/>
              </a:rPr>
              <a:t>хангуулах</a:t>
            </a:r>
            <a:r>
              <a:rPr lang="en-US" sz="2000" b="1" dirty="0">
                <a:solidFill>
                  <a:srgbClr val="002060"/>
                </a:solidFill>
                <a:latin typeface="Times New Roman" panose="02020603050405020304" pitchFamily="18" charset="0"/>
                <a:ea typeface="Times New Roman"/>
                <a:cs typeface="Times New Roman" panose="02020603050405020304" pitchFamily="18" charset="0"/>
              </a:rPr>
              <a:t>;</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fontAlgn="t">
              <a:lnSpc>
                <a:spcPct val="115000"/>
              </a:lnSpc>
              <a:spcAft>
                <a:spcPts val="750"/>
              </a:spcAft>
            </a:pP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Дээрх </a:t>
            </a:r>
            <a:r>
              <a:rPr lang="mn-MN" sz="2000" b="1" dirty="0">
                <a:solidFill>
                  <a:srgbClr val="002060"/>
                </a:solidFill>
                <a:latin typeface="Times New Roman" panose="02020603050405020304" pitchFamily="18" charset="0"/>
                <a:ea typeface="Times New Roman"/>
                <a:cs typeface="Times New Roman" panose="02020603050405020304" pitchFamily="18" charset="0"/>
              </a:rPr>
              <a:t>хуулиудад заагдсан БИНХ-ын бүрэн эрх орон нутагт хэрхэн хэрэгжиж байгаа талаар багууд хэлэлцүүлэг хийж бие биедээ мэдээлнэ</a:t>
            </a:r>
            <a:r>
              <a:rPr lang="mn-MN" sz="2000" b="1" dirty="0" smtClean="0">
                <a:solidFill>
                  <a:srgbClr val="002060"/>
                </a:solidFill>
                <a:latin typeface="Times New Roman" panose="02020603050405020304" pitchFamily="18" charset="0"/>
                <a:ea typeface="Times New Roman"/>
                <a:cs typeface="Times New Roman" panose="02020603050405020304" pitchFamily="18" charset="0"/>
              </a:rPr>
              <a:t>.</a:t>
            </a:r>
            <a:endParaRPr lang="en-US" sz="2000" b="1" dirty="0">
              <a:solidFill>
                <a:srgbClr val="002060"/>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455779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305800" cy="3605089"/>
          </a:xfrm>
          <a:prstGeom prst="rect">
            <a:avLst/>
          </a:prstGeom>
        </p:spPr>
        <p:txBody>
          <a:bodyPr wrap="square">
            <a:spAutoFit/>
          </a:bodyPr>
          <a:lstStyle/>
          <a:p>
            <a:pPr marL="228600" marR="0" algn="ctr">
              <a:lnSpc>
                <a:spcPct val="105000"/>
              </a:lnSpc>
              <a:spcBef>
                <a:spcPts val="0"/>
              </a:spcBef>
              <a:spcAft>
                <a:spcPts val="800"/>
              </a:spcAft>
            </a:pPr>
            <a:r>
              <a:rPr lang="mn-MN" sz="2400" b="1" dirty="0">
                <a:solidFill>
                  <a:srgbClr val="C00000"/>
                </a:solidFill>
                <a:latin typeface="Times New Roman" panose="02020603050405020304" pitchFamily="18" charset="0"/>
                <a:ea typeface="Times New Roman"/>
                <a:cs typeface="Times New Roman" panose="02020603050405020304" pitchFamily="18" charset="0"/>
              </a:rPr>
              <a:t>Зургаа. БИНХ иргэдийн мэдэлд байх нь, түүнийг хэрэгжүүлэх арга </a:t>
            </a:r>
            <a:r>
              <a:rPr lang="mn-MN" sz="2400" b="1" dirty="0" smtClean="0">
                <a:solidFill>
                  <a:srgbClr val="C00000"/>
                </a:solidFill>
                <a:latin typeface="Times New Roman" panose="02020603050405020304" pitchFamily="18" charset="0"/>
                <a:ea typeface="Times New Roman"/>
                <a:cs typeface="Times New Roman" panose="02020603050405020304" pitchFamily="18" charset="0"/>
              </a:rPr>
              <a:t>зам</a:t>
            </a:r>
          </a:p>
          <a:p>
            <a:pPr marL="228600" marR="0" algn="ctr">
              <a:lnSpc>
                <a:spcPct val="105000"/>
              </a:lnSpc>
              <a:spcBef>
                <a:spcPts val="0"/>
              </a:spcBef>
              <a:spcAft>
                <a:spcPts val="800"/>
              </a:spcAft>
            </a:pPr>
            <a:endParaRPr lang="en-US" sz="2400" dirty="0">
              <a:solidFill>
                <a:srgbClr val="C00000"/>
              </a:solidFill>
              <a:latin typeface="Times New Roman" panose="02020603050405020304" pitchFamily="18" charset="0"/>
              <a:ea typeface="Times New Roman"/>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400" b="1" dirty="0">
                <a:solidFill>
                  <a:srgbClr val="002060"/>
                </a:solidFill>
                <a:latin typeface="Times New Roman" panose="02020603050405020304" pitchFamily="18" charset="0"/>
                <a:ea typeface="+mj-ea"/>
                <a:cs typeface="Times New Roman" panose="02020603050405020304" pitchFamily="18" charset="0"/>
              </a:rPr>
              <a:t>БИНХ нь иргэд эрхийнхээ төлөө шийдвэр гаргах хэрэгсэл болох нь</a:t>
            </a:r>
            <a:endParaRPr lang="en-US" sz="2400" b="1" dirty="0">
              <a:solidFill>
                <a:srgbClr val="002060"/>
              </a:solidFill>
              <a:latin typeface="Times New Roman" panose="02020603050405020304" pitchFamily="18" charset="0"/>
              <a:ea typeface="+mj-ea"/>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400" b="1" dirty="0">
                <a:solidFill>
                  <a:srgbClr val="002060"/>
                </a:solidFill>
                <a:latin typeface="Times New Roman" panose="02020603050405020304" pitchFamily="18" charset="0"/>
                <a:ea typeface="+mj-ea"/>
                <a:cs typeface="Times New Roman" panose="02020603050405020304" pitchFamily="18" charset="0"/>
              </a:rPr>
              <a:t>Хурлыг үр дүнтэй хөтөлж иргэдийн саналаар шийдвэр гаргах нь</a:t>
            </a:r>
            <a:endParaRPr lang="en-US" sz="2400" b="1" dirty="0">
              <a:solidFill>
                <a:srgbClr val="002060"/>
              </a:solidFill>
              <a:latin typeface="Times New Roman" panose="02020603050405020304" pitchFamily="18" charset="0"/>
              <a:ea typeface="+mj-ea"/>
              <a:cs typeface="Times New Roman" panose="02020603050405020304" pitchFamily="18" charset="0"/>
            </a:endParaRPr>
          </a:p>
          <a:p>
            <a:pPr marL="342900" marR="0" lvl="0" indent="-342900" algn="just">
              <a:lnSpc>
                <a:spcPct val="105000"/>
              </a:lnSpc>
              <a:spcBef>
                <a:spcPts val="0"/>
              </a:spcBef>
              <a:spcAft>
                <a:spcPts val="800"/>
              </a:spcAft>
              <a:buSzPts val="1200"/>
              <a:buFont typeface="Arial"/>
              <a:buChar char="-"/>
            </a:pPr>
            <a:r>
              <a:rPr lang="mn-MN" sz="2400" b="1" dirty="0">
                <a:solidFill>
                  <a:srgbClr val="002060"/>
                </a:solidFill>
                <a:latin typeface="Times New Roman" panose="02020603050405020304" pitchFamily="18" charset="0"/>
                <a:ea typeface="+mj-ea"/>
                <a:cs typeface="Times New Roman" panose="02020603050405020304" pitchFamily="18" charset="0"/>
              </a:rPr>
              <a:t>Хурал, хэлэлцүүлгийн үйл явцыг үр дүнтэй болгох нь</a:t>
            </a:r>
            <a:endParaRPr lang="en-US" sz="2400" b="1" dirty="0">
              <a:solidFill>
                <a:srgbClr val="002060"/>
              </a:solidFill>
              <a:effectLst/>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5209239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534400" cy="4892108"/>
          </a:xfrm>
          <a:prstGeom prst="rect">
            <a:avLst/>
          </a:prstGeom>
        </p:spPr>
        <p:txBody>
          <a:bodyPr wrap="square">
            <a:spAutoFit/>
          </a:bodyPr>
          <a:lstStyle/>
          <a:p>
            <a:pPr algn="just">
              <a:lnSpc>
                <a:spcPct val="105000"/>
              </a:lnSpc>
              <a:spcAft>
                <a:spcPts val="800"/>
              </a:spcAft>
              <a:buFont typeface="Arial" pitchFamily="34" charset="0"/>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Багийн ИНХ-ын үндсэн зорилго нь: Нутаг дэвсгэрийнхээ хэмжээнд тулгамдсан нийтлэг асуудлаа багийн иргэд өөрсдөө бие даан хэлэлцэн шийдвэрлэдэг “манай баг”, “миний баг” гэсэн сэтгэлтэй нутаг дэвсгэрийн хамт олон болж нийгэмших асуудал байдаг.</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buFont typeface="Arial" pitchFamily="34" charset="0"/>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Нутаг дэвсгэрээ өөрийн мэдэлд авч, дагаж мөрдөх дүрэм журмаа өөрсдөө батлан, нийтээр дагаж мөрдөх баримт бичгээ баталсан л бол ямар ч эрх дархтан, бусад хүчин тэдний эрх ашгийг хөндөх боломжгүй байдаг нь ардчиллын ололт. </a:t>
            </a: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buFont typeface="Arial" pitchFamily="34" charset="0"/>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Иймд </a:t>
            </a:r>
            <a:r>
              <a:rPr lang="mn-MN" sz="2000" b="1" dirty="0">
                <a:solidFill>
                  <a:srgbClr val="002060"/>
                </a:solidFill>
                <a:latin typeface="Times New Roman" panose="02020603050405020304" pitchFamily="18" charset="0"/>
                <a:ea typeface="Calibri"/>
                <a:cs typeface="Times New Roman" panose="02020603050405020304" pitchFamily="18" charset="0"/>
              </a:rPr>
              <a:t>баг хорооны иргэд нутаг дэвсгэрийнхээ байгаль орчин, эрүүл ахуй, аюулгүй байдал, иргэдийнхээ эрх ашгийг  хамгаалах зорилгоор хэлэлцэн баталсан тухайн нутаг дэвсгэртээ хамгийн хүчин төгөлдөр тэрхүү хууль ёсны дүрэм журмыг хэн ч байсан дагаж мөрдөж, хүндлэн гүйцэтгэх учиртай</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endParaRPr lang="mn-MN"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buFont typeface="Arial" pitchFamily="34" charset="0"/>
              <a:buChar char="•"/>
            </a:pP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0061393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
            <a:ext cx="8077200" cy="6255046"/>
          </a:xfrm>
          <a:prstGeom prst="rect">
            <a:avLst/>
          </a:prstGeom>
        </p:spPr>
        <p:txBody>
          <a:bodyPr wrap="square">
            <a:spAutoFit/>
          </a:bodyPr>
          <a:lstStyle/>
          <a:p>
            <a:pPr algn="just">
              <a:lnSpc>
                <a:spcPct val="105000"/>
              </a:lnSpc>
              <a:spcAft>
                <a:spcPts val="800"/>
              </a:spcAft>
            </a:pPr>
            <a:r>
              <a:rPr lang="mn-MN" sz="2000" b="1" dirty="0">
                <a:solidFill>
                  <a:srgbClr val="FF0000"/>
                </a:solidFill>
                <a:latin typeface="Times New Roman" panose="02020603050405020304" pitchFamily="18" charset="0"/>
                <a:ea typeface="Calibri"/>
                <a:cs typeface="Times New Roman" panose="02020603050405020304" pitchFamily="18" charset="0"/>
              </a:rPr>
              <a:t>Багийн </a:t>
            </a:r>
            <a:r>
              <a:rPr lang="mn-MN" sz="2000" b="1" dirty="0" smtClean="0">
                <a:solidFill>
                  <a:srgbClr val="FF0000"/>
                </a:solidFill>
                <a:latin typeface="Times New Roman" panose="02020603050405020304" pitchFamily="18" charset="0"/>
                <a:ea typeface="Calibri"/>
                <a:cs typeface="Times New Roman" panose="02020603050405020304" pitchFamily="18" charset="0"/>
              </a:rPr>
              <a:t>ИНХ-ын өнөөгийн  </a:t>
            </a:r>
            <a:r>
              <a:rPr lang="mn-MN" sz="2000" b="1" dirty="0">
                <a:solidFill>
                  <a:srgbClr val="FF0000"/>
                </a:solidFill>
                <a:latin typeface="Times New Roman" panose="02020603050405020304" pitchFamily="18" charset="0"/>
                <a:ea typeface="Calibri"/>
                <a:cs typeface="Times New Roman" panose="02020603050405020304" pitchFamily="18" charset="0"/>
              </a:rPr>
              <a:t>нийтлэг </a:t>
            </a:r>
            <a:r>
              <a:rPr lang="mn-MN" sz="2000" b="1" dirty="0" smtClean="0">
                <a:solidFill>
                  <a:srgbClr val="FF0000"/>
                </a:solidFill>
                <a:latin typeface="Times New Roman" panose="02020603050405020304" pitchFamily="18" charset="0"/>
                <a:ea typeface="Calibri"/>
                <a:cs typeface="Times New Roman" panose="02020603050405020304" pitchFamily="18" charset="0"/>
              </a:rPr>
              <a:t> төрх</a:t>
            </a:r>
            <a:r>
              <a:rPr lang="mn-MN" sz="2000" b="1" dirty="0" smtClean="0">
                <a:solidFill>
                  <a:srgbClr val="FF0000"/>
                </a:solidFill>
                <a:latin typeface="Times New Roman" panose="02020603050405020304" pitchFamily="18" charset="0"/>
                <a:ea typeface="Calibri"/>
                <a:cs typeface="Times New Roman" panose="02020603050405020304" pitchFamily="18" charset="0"/>
              </a:rPr>
              <a:t>:</a:t>
            </a:r>
          </a:p>
          <a:p>
            <a:pPr algn="just">
              <a:lnSpc>
                <a:spcPct val="105000"/>
              </a:lnSpc>
              <a:spcAft>
                <a:spcPts val="800"/>
              </a:spcAft>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400" b="1" dirty="0">
                <a:solidFill>
                  <a:srgbClr val="002060"/>
                </a:solidFill>
                <a:latin typeface="Times New Roman" panose="02020603050405020304" pitchFamily="18" charset="0"/>
                <a:ea typeface="Calibri"/>
                <a:cs typeface="Times New Roman" panose="02020603050405020304" pitchFamily="18" charset="0"/>
              </a:rPr>
              <a:t>Хурлын дарга нь биш, багийн засаг дарга нь хурлаа зарладаг</a:t>
            </a:r>
            <a:r>
              <a:rPr lang="mn-MN" sz="2400" b="1" dirty="0" smtClean="0">
                <a:solidFill>
                  <a:srgbClr val="002060"/>
                </a:solidFill>
                <a:latin typeface="Times New Roman" panose="02020603050405020304" pitchFamily="18" charset="0"/>
                <a:ea typeface="Calibri"/>
                <a:cs typeface="Times New Roman" panose="02020603050405020304" pitchFamily="18" charset="0"/>
              </a:rPr>
              <a:t>.</a:t>
            </a:r>
          </a:p>
          <a:p>
            <a:pPr algn="just">
              <a:lnSpc>
                <a:spcPct val="105000"/>
              </a:lnSpc>
              <a:spcAft>
                <a:spcPts val="800"/>
              </a:spcAft>
              <a:buFont typeface="Wingdings" pitchFamily="2" charset="2"/>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 </a:t>
            </a:r>
            <a:r>
              <a:rPr lang="mn-MN" sz="2400" b="1" dirty="0">
                <a:solidFill>
                  <a:srgbClr val="002060"/>
                </a:solidFill>
                <a:latin typeface="Times New Roman" panose="02020603050405020304" pitchFamily="18" charset="0"/>
                <a:ea typeface="Calibri"/>
                <a:cs typeface="Times New Roman" panose="02020603050405020304" pitchFamily="18" charset="0"/>
              </a:rPr>
              <a:t>Хуралд ирсэн иргэдээс санал хүсэлтийг тэр болгон </a:t>
            </a:r>
            <a:r>
              <a:rPr lang="mn-MN" sz="2400" b="1" dirty="0" smtClean="0">
                <a:solidFill>
                  <a:srgbClr val="002060"/>
                </a:solidFill>
                <a:latin typeface="Times New Roman" panose="02020603050405020304" pitchFamily="18" charset="0"/>
                <a:ea typeface="Calibri"/>
                <a:cs typeface="Times New Roman" panose="02020603050405020304" pitchFamily="18" charset="0"/>
              </a:rPr>
              <a:t>авдаггүй </a:t>
            </a:r>
            <a:r>
              <a:rPr lang="mn-MN" sz="2400" b="1" dirty="0">
                <a:solidFill>
                  <a:srgbClr val="002060"/>
                </a:solidFill>
                <a:latin typeface="Times New Roman" panose="02020603050405020304" pitchFamily="18" charset="0"/>
                <a:ea typeface="Calibri"/>
                <a:cs typeface="Times New Roman" panose="02020603050405020304" pitchFamily="18" charset="0"/>
              </a:rPr>
              <a:t>Х</a:t>
            </a:r>
            <a:r>
              <a:rPr lang="mn-MN" sz="2400" b="1" dirty="0" smtClean="0">
                <a:solidFill>
                  <a:srgbClr val="002060"/>
                </a:solidFill>
                <a:latin typeface="Times New Roman" panose="02020603050405020304" pitchFamily="18" charset="0"/>
                <a:ea typeface="Calibri"/>
                <a:cs typeface="Times New Roman" panose="02020603050405020304" pitchFamily="18" charset="0"/>
              </a:rPr>
              <a:t>урлын </a:t>
            </a:r>
            <a:r>
              <a:rPr lang="mn-MN" sz="2400" b="1" dirty="0">
                <a:solidFill>
                  <a:srgbClr val="002060"/>
                </a:solidFill>
                <a:latin typeface="Times New Roman" panose="02020603050405020304" pitchFamily="18" charset="0"/>
                <a:ea typeface="Calibri"/>
                <a:cs typeface="Times New Roman" panose="02020603050405020304" pitchFamily="18" charset="0"/>
              </a:rPr>
              <a:t>хэн нэгэн албан тушаалтны санаагаар явуулж шийдвэрийг цөөнх </a:t>
            </a:r>
            <a:r>
              <a:rPr lang="mn-MN" sz="2400" b="1" dirty="0" smtClean="0">
                <a:solidFill>
                  <a:srgbClr val="002060"/>
                </a:solidFill>
                <a:latin typeface="Times New Roman" panose="02020603050405020304" pitchFamily="18" charset="0"/>
                <a:ea typeface="Calibri"/>
                <a:cs typeface="Times New Roman" panose="02020603050405020304" pitchFamily="18" charset="0"/>
              </a:rPr>
              <a:t>гаргадаг</a:t>
            </a:r>
          </a:p>
          <a:p>
            <a:pPr algn="just">
              <a:lnSpc>
                <a:spcPct val="105000"/>
              </a:lnSpc>
              <a:spcAft>
                <a:spcPts val="800"/>
              </a:spcAft>
              <a:buFont typeface="Wingdings" pitchFamily="2" charset="2"/>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 </a:t>
            </a:r>
            <a:r>
              <a:rPr lang="mn-MN" sz="2400" b="1" dirty="0">
                <a:solidFill>
                  <a:srgbClr val="002060"/>
                </a:solidFill>
                <a:latin typeface="Times New Roman" panose="02020603050405020304" pitchFamily="18" charset="0"/>
                <a:ea typeface="Calibri"/>
                <a:cs typeface="Times New Roman" panose="02020603050405020304" pitchFamily="18" charset="0"/>
              </a:rPr>
              <a:t>З</a:t>
            </a:r>
            <a:r>
              <a:rPr lang="mn-MN" sz="2400" b="1" dirty="0" smtClean="0">
                <a:solidFill>
                  <a:srgbClr val="002060"/>
                </a:solidFill>
                <a:latin typeface="Times New Roman" panose="02020603050405020304" pitchFamily="18" charset="0"/>
                <a:ea typeface="Calibri"/>
                <a:cs typeface="Times New Roman" panose="02020603050405020304" pitchFamily="18" charset="0"/>
              </a:rPr>
              <a:t>өвхөн </a:t>
            </a:r>
            <a:r>
              <a:rPr lang="mn-MN" sz="2400" b="1" dirty="0">
                <a:solidFill>
                  <a:srgbClr val="002060"/>
                </a:solidFill>
                <a:latin typeface="Times New Roman" panose="02020603050405020304" pitchFamily="18" charset="0"/>
                <a:ea typeface="Calibri"/>
                <a:cs typeface="Times New Roman" panose="02020603050405020304" pitchFamily="18" charset="0"/>
              </a:rPr>
              <a:t>аль нэг албан тушаалтан байгууллагын мэдээлэл болж хувирдаг гээд олон бэрхшээл зөрчлүүд байдаг. </a:t>
            </a:r>
            <a:endParaRPr lang="mn-MN" sz="24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buFont typeface="Wingdings" pitchFamily="2" charset="2"/>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Хэрэв </a:t>
            </a:r>
            <a:r>
              <a:rPr lang="mn-MN" sz="2400" b="1" dirty="0">
                <a:solidFill>
                  <a:srgbClr val="002060"/>
                </a:solidFill>
                <a:latin typeface="Times New Roman" panose="02020603050405020304" pitchFamily="18" charset="0"/>
                <a:ea typeface="Calibri"/>
                <a:cs typeface="Times New Roman" panose="02020603050405020304" pitchFamily="18" charset="0"/>
              </a:rPr>
              <a:t>хурлын дарга бүрэн эрхийнхээ дагуу хурлыг хөтөлж, аль нэг гадны хүчинд автахгүйгээр хурлын дэгээ баримтлаад явбал энэ нь жинхэнэ иргэдийн хурал болж, тэд өөрсдийнхөө эрх ашгийн төлөө шийдвэр </a:t>
            </a:r>
            <a:r>
              <a:rPr lang="mn-MN" sz="2400" b="1" dirty="0" smtClean="0">
                <a:solidFill>
                  <a:srgbClr val="002060"/>
                </a:solidFill>
                <a:latin typeface="Times New Roman" panose="02020603050405020304" pitchFamily="18" charset="0"/>
                <a:ea typeface="Calibri"/>
                <a:cs typeface="Times New Roman" panose="02020603050405020304" pitchFamily="18" charset="0"/>
              </a:rPr>
              <a:t>гаргах </a:t>
            </a:r>
            <a:r>
              <a:rPr lang="mn-MN" sz="2400" b="1" dirty="0">
                <a:solidFill>
                  <a:srgbClr val="002060"/>
                </a:solidFill>
                <a:latin typeface="Times New Roman" panose="02020603050405020304" pitchFamily="18" charset="0"/>
                <a:ea typeface="Calibri"/>
                <a:cs typeface="Times New Roman" panose="02020603050405020304" pitchFamily="18" charset="0"/>
              </a:rPr>
              <a:t>боломжийг бүрдүүлнэ.</a:t>
            </a:r>
            <a:endParaRPr lang="en-US" sz="24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8899560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98371" y="762000"/>
            <a:ext cx="2590800"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04800" y="3124200"/>
            <a:ext cx="8610600" cy="1846659"/>
          </a:xfrm>
          <a:prstGeom prst="rect">
            <a:avLst/>
          </a:prstGeom>
        </p:spPr>
        <p:txBody>
          <a:bodyPr wrap="square">
            <a:spAutoFit/>
          </a:bodyPr>
          <a:lstStyle/>
          <a:p>
            <a:pPr lvl="0" algn="ctr">
              <a:defRPr/>
            </a:pPr>
            <a:r>
              <a:rPr lang="mn-MN" sz="5400" b="1" kern="0" dirty="0">
                <a:solidFill>
                  <a:srgbClr val="0070C0"/>
                </a:solidFill>
                <a:effectLst>
                  <a:outerShdw blurRad="38100" dist="38100" dir="2700000" algn="tl">
                    <a:srgbClr val="000000">
                      <a:alpha val="43137"/>
                    </a:srgbClr>
                  </a:outerShdw>
                </a:effectLst>
                <a:latin typeface="Arial Mon" panose="020B0604020202020204" pitchFamily="34" charset="0"/>
                <a:cs typeface="Arial Mon" panose="020B0604020202020204" pitchFamily="34" charset="0"/>
              </a:rPr>
              <a:t>Àíõààðàë </a:t>
            </a:r>
            <a:r>
              <a:rPr lang="mn-MN" sz="5400" b="1" kern="0" dirty="0" smtClean="0">
                <a:solidFill>
                  <a:srgbClr val="0070C0"/>
                </a:solidFill>
                <a:effectLst>
                  <a:outerShdw blurRad="38100" dist="38100" dir="2700000" algn="tl">
                    <a:srgbClr val="000000">
                      <a:alpha val="43137"/>
                    </a:srgbClr>
                  </a:outerShdw>
                </a:effectLst>
                <a:latin typeface="Arial Mon" panose="020B0604020202020204" pitchFamily="34" charset="0"/>
                <a:cs typeface="Arial Mon" panose="020B0604020202020204" pitchFamily="34" charset="0"/>
              </a:rPr>
              <a:t>хандуулсанд</a:t>
            </a:r>
            <a:endParaRPr lang="mn-MN" sz="5400" b="1" kern="0" dirty="0">
              <a:solidFill>
                <a:srgbClr val="0070C0"/>
              </a:solidFill>
              <a:effectLst>
                <a:outerShdw blurRad="38100" dist="38100" dir="2700000" algn="tl">
                  <a:srgbClr val="000000">
                    <a:alpha val="43137"/>
                  </a:srgbClr>
                </a:outerShdw>
              </a:effectLst>
              <a:latin typeface="Arial Mon" panose="020B0604020202020204" pitchFamily="34" charset="0"/>
              <a:cs typeface="Arial Mon" panose="020B0604020202020204" pitchFamily="34" charset="0"/>
            </a:endParaRPr>
          </a:p>
          <a:p>
            <a:pPr lvl="0" algn="ctr">
              <a:defRPr/>
            </a:pPr>
            <a:r>
              <a:rPr lang="mn-MN" sz="6000" b="1" kern="0" dirty="0">
                <a:solidFill>
                  <a:srgbClr val="0070C0"/>
                </a:solidFill>
                <a:effectLst>
                  <a:outerShdw blurRad="38100" dist="38100" dir="2700000" algn="tl">
                    <a:srgbClr val="000000">
                      <a:alpha val="43137"/>
                    </a:srgbClr>
                  </a:outerShdw>
                </a:effectLst>
                <a:latin typeface="Arial Mon" panose="020B0604020202020204" pitchFamily="34" charset="0"/>
                <a:cs typeface="Arial Mon" panose="020B0604020202020204" pitchFamily="34" charset="0"/>
              </a:rPr>
              <a:t> áàÿðëàëàà</a:t>
            </a:r>
            <a:endParaRPr lang="en-US" kern="0" dirty="0">
              <a:solidFill>
                <a:sysClr val="windowText" lastClr="000000"/>
              </a:solidFill>
            </a:endParaRPr>
          </a:p>
        </p:txBody>
      </p:sp>
    </p:spTree>
    <p:extLst>
      <p:ext uri="{BB962C8B-B14F-4D97-AF65-F5344CB8AC3E}">
        <p14:creationId xmlns:p14="http://schemas.microsoft.com/office/powerpoint/2010/main" val="3393764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4800"/>
            <a:ext cx="8229600" cy="6642844"/>
          </a:xfrm>
          <a:prstGeom prst="rect">
            <a:avLst/>
          </a:prstGeom>
        </p:spPr>
        <p:txBody>
          <a:bodyPr wrap="square">
            <a:spAutoFit/>
          </a:bodyPr>
          <a:lstStyle/>
          <a:p>
            <a:pPr algn="just">
              <a:lnSpc>
                <a:spcPct val="105000"/>
              </a:lnSpc>
              <a:spcAft>
                <a:spcPts val="800"/>
              </a:spcAft>
            </a:pPr>
            <a:endParaRPr lang="mn-MN" sz="2400" b="1" dirty="0" smtClean="0">
              <a:solidFill>
                <a:srgbClr val="002060"/>
              </a:solidFill>
              <a:latin typeface="Times New Roman" panose="02020603050405020304" pitchFamily="18" charset="0"/>
              <a:ea typeface="Calibri"/>
              <a:cs typeface="Times New Roman" panose="02020603050405020304" pitchFamily="18" charset="0"/>
            </a:endParaRPr>
          </a:p>
          <a:p>
            <a:pPr marL="342900" indent="-342900" algn="just">
              <a:lnSpc>
                <a:spcPct val="105000"/>
              </a:lnSpc>
              <a:spcAft>
                <a:spcPts val="800"/>
              </a:spcAft>
              <a:buFont typeface="Arial" pitchFamily="34" charset="0"/>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Үндэсний “өөрсдөө засан тохинох эрх” –ээс авахуулаад хамт олон, гэр бүлийн өөрөө удирдах ёс хүртлэх өргөн утга агуулга бүхий өөрөө удирдах ёс гэсэн ойлголт нь өөрсдийн асуудлаа өөрсдөө шийдвэрлэх өөрт хамаатай бүхэндээ эзэн байх гэсэн язгуур санаанаас  үйдэлтэй юм.</a:t>
            </a:r>
          </a:p>
          <a:p>
            <a:pPr marL="342900" indent="-342900" algn="just">
              <a:lnSpc>
                <a:spcPct val="105000"/>
              </a:lnSpc>
              <a:spcAft>
                <a:spcPts val="800"/>
              </a:spcAft>
              <a:buFont typeface="Arial" pitchFamily="34" charset="0"/>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Монгол </a:t>
            </a:r>
            <a:r>
              <a:rPr lang="mn-MN" sz="2400" b="1" dirty="0">
                <a:solidFill>
                  <a:srgbClr val="002060"/>
                </a:solidFill>
                <a:latin typeface="Times New Roman" panose="02020603050405020304" pitchFamily="18" charset="0"/>
                <a:ea typeface="Calibri"/>
                <a:cs typeface="Times New Roman" panose="02020603050405020304" pitchFamily="18" charset="0"/>
              </a:rPr>
              <a:t>улс 1992 онд анхны ардчилсан Үндсэн хуулиар Нутгийн өөрөө удирдах ёсыг орон нутгийг удирдах үндсэн зарчим болгон тунхагласан. </a:t>
            </a:r>
            <a:endParaRPr lang="en-US" sz="24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05000"/>
              </a:lnSpc>
              <a:spcAft>
                <a:spcPts val="800"/>
              </a:spcAft>
              <a:buFont typeface="Arial" pitchFamily="34" charset="0"/>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  Мөн </a:t>
            </a:r>
            <a:r>
              <a:rPr lang="mn-MN" sz="2400" b="1" dirty="0" smtClean="0">
                <a:solidFill>
                  <a:srgbClr val="002060"/>
                </a:solidFill>
                <a:latin typeface="Times New Roman" panose="02020603050405020304" pitchFamily="18" charset="0"/>
                <a:ea typeface="Calibri"/>
                <a:cs typeface="Times New Roman" panose="02020603050405020304" pitchFamily="18" charset="0"/>
              </a:rPr>
              <a:t>Үндсэн хуулиар  хүмүүнлэг иргэний, ардчилсан нийгэм цогцлуулан  хөгжүүлэхийг эрхэм зорилгоо болгож, НӨУЁ-ны талаар чухалчлан үзэх болсон.</a:t>
            </a:r>
          </a:p>
          <a:p>
            <a:pPr algn="just">
              <a:lnSpc>
                <a:spcPct val="105000"/>
              </a:lnSpc>
              <a:spcAft>
                <a:spcPts val="800"/>
              </a:spcAft>
            </a:pPr>
            <a:endParaRPr lang="en-US" sz="2000" b="1" dirty="0">
              <a:effectLst/>
              <a:latin typeface="Calibri"/>
              <a:ea typeface="Calibri"/>
              <a:cs typeface="Times New Roman"/>
            </a:endParaRPr>
          </a:p>
        </p:txBody>
      </p:sp>
    </p:spTree>
    <p:extLst>
      <p:ext uri="{BB962C8B-B14F-4D97-AF65-F5344CB8AC3E}">
        <p14:creationId xmlns:p14="http://schemas.microsoft.com/office/powerpoint/2010/main" val="1785216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4800"/>
            <a:ext cx="7696200" cy="1200329"/>
          </a:xfrm>
          <a:prstGeom prst="rect">
            <a:avLst/>
          </a:prstGeom>
        </p:spPr>
        <p:txBody>
          <a:bodyPr wrap="square">
            <a:spAutoFit/>
          </a:bodyPr>
          <a:lstStyle/>
          <a:p>
            <a:endParaRPr lang="mn-MN" dirty="0" smtClean="0"/>
          </a:p>
          <a:p>
            <a:endParaRPr lang="mn-MN" dirty="0"/>
          </a:p>
          <a:p>
            <a:endParaRPr lang="mn-MN" dirty="0" smtClean="0"/>
          </a:p>
          <a:p>
            <a:endParaRPr lang="mn-MN" dirty="0"/>
          </a:p>
        </p:txBody>
      </p:sp>
      <p:sp>
        <p:nvSpPr>
          <p:cNvPr id="4" name="Rectangle 3"/>
          <p:cNvSpPr/>
          <p:nvPr/>
        </p:nvSpPr>
        <p:spPr>
          <a:xfrm>
            <a:off x="609600" y="685800"/>
            <a:ext cx="7772400" cy="5078313"/>
          </a:xfrm>
          <a:prstGeom prst="rect">
            <a:avLst/>
          </a:prstGeom>
        </p:spPr>
        <p:txBody>
          <a:bodyPr wrap="square">
            <a:spAutoFit/>
          </a:bodyPr>
          <a:lstStyle/>
          <a:p>
            <a:pPr marL="285750" indent="-285750">
              <a:buFont typeface="Arial" pitchFamily="34" charset="0"/>
              <a:buChar char="•"/>
            </a:pPr>
            <a:endParaRPr lang="mn-MN" dirty="0" smtClean="0"/>
          </a:p>
          <a:p>
            <a:pPr marL="285750" indent="-285750">
              <a:buFont typeface="Arial" pitchFamily="34" charset="0"/>
              <a:buChar char="•"/>
            </a:pPr>
            <a:r>
              <a:rPr lang="mn-MN" dirty="0"/>
              <a:t>Мөн Үндсэн хуулиар  хүмүүнлэг иргэний, ардчилсан нийгэм цогцлуулан  хөгжүүлэхийг эрхэм зорилгоо болгож, НӨУЁ-ны талаар чухалчлан үзэх болсон.</a:t>
            </a:r>
          </a:p>
          <a:p>
            <a:endParaRPr lang="mn-MN" dirty="0" smtClean="0"/>
          </a:p>
          <a:p>
            <a:pPr marL="285750" indent="-285750">
              <a:buFont typeface="Arial" pitchFamily="34" charset="0"/>
              <a:buChar char="•"/>
            </a:pPr>
            <a:r>
              <a:rPr lang="mn-MN" dirty="0" smtClean="0"/>
              <a:t>1924 </a:t>
            </a:r>
            <a:r>
              <a:rPr lang="mn-MN" dirty="0" smtClean="0"/>
              <a:t>оны Анхдугаар үндсэн хуульд улс орноо аймаг, хошуу, сум, баг, арван гэр, болгон хувааж байжээ. 1924 оны үндсэн багийг засаг захиргааны нэгжээр хуульчилсан.</a:t>
            </a:r>
          </a:p>
          <a:p>
            <a:pPr marL="285750" indent="-285750">
              <a:buFont typeface="Arial" pitchFamily="34" charset="0"/>
              <a:buChar char="•"/>
            </a:pPr>
            <a:r>
              <a:rPr lang="mn-MN" dirty="0" smtClean="0"/>
              <a:t>1960 оны үндсэн хуульд  үгүй болгосон. /нэгдэл, САА, ТАА</a:t>
            </a:r>
            <a:r>
              <a:rPr lang="mn-MN" dirty="0" smtClean="0"/>
              <a:t>/</a:t>
            </a:r>
          </a:p>
          <a:p>
            <a:pPr marL="285750" indent="-285750">
              <a:buFont typeface="Arial" pitchFamily="34" charset="0"/>
              <a:buChar char="•"/>
            </a:pPr>
            <a:endParaRPr lang="mn-MN" dirty="0" smtClean="0"/>
          </a:p>
          <a:p>
            <a:pPr marL="285750" indent="-285750">
              <a:buFont typeface="Arial" pitchFamily="34" charset="0"/>
              <a:buChar char="•"/>
            </a:pPr>
            <a:r>
              <a:rPr lang="mn-MN" dirty="0" smtClean="0"/>
              <a:t>Энэ тогтолцоо 1989 он хүртэл үргэлжилсэн. 1989 онд үндсэн хуульд нэмэлт өөрчлөлт орж багийг дахин баталгаажуулсан.</a:t>
            </a:r>
          </a:p>
          <a:p>
            <a:pPr marL="285750" indent="-285750">
              <a:buFont typeface="Arial" pitchFamily="34" charset="0"/>
              <a:buChar char="•"/>
            </a:pPr>
            <a:r>
              <a:rPr lang="mn-MN" dirty="0" smtClean="0"/>
              <a:t>1992 оны үндсэн хуульд баг, хороо гэж тодорхойлсон</a:t>
            </a:r>
            <a:r>
              <a:rPr lang="mn-MN" dirty="0" smtClean="0"/>
              <a:t>.</a:t>
            </a:r>
          </a:p>
          <a:p>
            <a:pPr marL="285750" indent="-285750">
              <a:buFont typeface="Arial" pitchFamily="34" charset="0"/>
              <a:buChar char="•"/>
            </a:pPr>
            <a:endParaRPr lang="mn-MN" dirty="0"/>
          </a:p>
          <a:p>
            <a:pPr marL="285750" indent="-285750">
              <a:buFont typeface="Arial" pitchFamily="34" charset="0"/>
              <a:buChar char="•"/>
            </a:pPr>
            <a:r>
              <a:rPr lang="mn-MN" dirty="0" smtClean="0"/>
              <a:t> </a:t>
            </a:r>
            <a:r>
              <a:rPr lang="mn-MN" b="1" dirty="0" smtClean="0"/>
              <a:t>Энэ </a:t>
            </a:r>
            <a:r>
              <a:rPr lang="mn-MN" b="1" dirty="0" smtClean="0"/>
              <a:t>үеээс БИНХ гэсэн удирдлагын тогтолцоо үүсч хөгжсөн.</a:t>
            </a:r>
          </a:p>
          <a:p>
            <a:pPr marL="285750" indent="-285750">
              <a:buFont typeface="Arial" pitchFamily="34" charset="0"/>
              <a:buChar char="•"/>
            </a:pPr>
            <a:endParaRPr lang="mn-MN" dirty="0" smtClean="0"/>
          </a:p>
          <a:p>
            <a:pPr marL="285750" indent="-285750">
              <a:buFont typeface="Arial" pitchFamily="34" charset="0"/>
              <a:buChar char="•"/>
            </a:pPr>
            <a:endParaRPr lang="mn-MN" b="1" dirty="0" smtClean="0"/>
          </a:p>
          <a:p>
            <a:endParaRPr lang="mn-MN" dirty="0"/>
          </a:p>
        </p:txBody>
      </p:sp>
    </p:spTree>
    <p:extLst>
      <p:ext uri="{BB962C8B-B14F-4D97-AF65-F5344CB8AC3E}">
        <p14:creationId xmlns:p14="http://schemas.microsoft.com/office/powerpoint/2010/main" val="3748668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7620000" cy="6463308"/>
          </a:xfrm>
          <a:prstGeom prst="rect">
            <a:avLst/>
          </a:prstGeom>
        </p:spPr>
        <p:txBody>
          <a:bodyPr wrap="square">
            <a:spAutoFit/>
          </a:bodyPr>
          <a:lstStyle/>
          <a:p>
            <a:pPr marL="285750" indent="-285750">
              <a:buFont typeface="Arial" pitchFamily="34" charset="0"/>
              <a:buChar char="•"/>
            </a:pPr>
            <a:r>
              <a:rPr lang="mn-MN" dirty="0"/>
              <a:t>Нутгийн өөрөө удирдах ёс нь  ард олон шийдвэрлэх оролцоотойгоор нийгмийн  үйл хэргийг удирдах,  төринй удирдлага нь  хууль ёс, шударга ёс, ил тод байх зарчмыг эрхэмлэсэн ардчиллын систэм байх ёстой.</a:t>
            </a:r>
          </a:p>
          <a:p>
            <a:pPr marL="285750" indent="-285750">
              <a:buFont typeface="Arial" pitchFamily="34" charset="0"/>
              <a:buChar char="•"/>
            </a:pPr>
            <a:r>
              <a:rPr lang="mn-MN" dirty="0"/>
              <a:t>Орон нутгийн бие даасан байдлыг бэхжүүлэх,  төврөлийг сааруулж ардчиллыг бэхжүүлэх үзэл баримтлал дэлхийн улс орнуудад  улам гүнзгийрч байна.</a:t>
            </a:r>
          </a:p>
          <a:p>
            <a:pPr marL="285750" indent="-285750">
              <a:buFont typeface="Arial" pitchFamily="34" charset="0"/>
              <a:buChar char="•"/>
            </a:pPr>
            <a:r>
              <a:rPr lang="mn-MN" dirty="0" smtClean="0"/>
              <a:t>“Нутгийн </a:t>
            </a:r>
            <a:r>
              <a:rPr lang="mn-MN" dirty="0"/>
              <a:t>өөрөө удирдах  ёс” гэж  юу  вэ? </a:t>
            </a:r>
          </a:p>
          <a:p>
            <a:pPr marL="285750" indent="-285750">
              <a:buFont typeface="Arial" pitchFamily="34" charset="0"/>
              <a:buChar char="•"/>
            </a:pPr>
            <a:r>
              <a:rPr lang="mn-MN" dirty="0"/>
              <a:t>Хамт олны, байгууллагын, ААН-ийн, </a:t>
            </a:r>
            <a:r>
              <a:rPr lang="mn-MN" dirty="0" smtClean="0"/>
              <a:t>хот айлын НӨУЁ гэж байдаг.үүнийг бүхэл болгож буй нийтлэг шинж нь өөрсдийн асуудлаа өөрсдөө төгс шийдвэрлэх, эзэн байх явдал юм.</a:t>
            </a:r>
          </a:p>
          <a:p>
            <a:pPr marL="285750" indent="-285750">
              <a:buFont typeface="Arial" pitchFamily="34" charset="0"/>
              <a:buChar char="•"/>
            </a:pPr>
            <a:endParaRPr lang="mn-MN" dirty="0"/>
          </a:p>
          <a:p>
            <a:pPr marL="285750" indent="-285750">
              <a:buFont typeface="Arial" pitchFamily="34" charset="0"/>
              <a:buChar char="•"/>
            </a:pPr>
            <a:r>
              <a:rPr lang="mn-MN" dirty="0"/>
              <a:t>Өөрөө удирдах ёс нь тухайн хамт олны  аж амьдралын үндсэн асуудал, өдөр тутмын ажил хэргийг тэндэхийн хамт олон өөрсдөө шууд буюу төлөөлсөн байгууллагаараа уламжлан бие даан шийдвэрлэж хэрэгжүүлэх эрхлэн хөтлөх, баталгаа бүхий чадавхи мөн” гэжээ.  Б.Чимэд ...</a:t>
            </a:r>
          </a:p>
          <a:p>
            <a:pPr marL="285750" indent="-285750">
              <a:buFont typeface="Arial" pitchFamily="34" charset="0"/>
              <a:buChar char="•"/>
            </a:pPr>
            <a:endParaRPr lang="mn-MN" dirty="0" smtClean="0"/>
          </a:p>
          <a:p>
            <a:pPr marL="285750" indent="-285750">
              <a:buFont typeface="Arial" pitchFamily="34" charset="0"/>
              <a:buChar char="•"/>
            </a:pPr>
            <a:endParaRPr lang="mn-MN" dirty="0"/>
          </a:p>
          <a:p>
            <a:pPr marL="285750" indent="-285750">
              <a:buFont typeface="Arial" pitchFamily="34" charset="0"/>
              <a:buChar char="•"/>
            </a:pPr>
            <a:endParaRPr lang="mn-MN" dirty="0" smtClean="0"/>
          </a:p>
          <a:p>
            <a:pPr marL="285750" indent="-285750">
              <a:buFont typeface="Arial" pitchFamily="34" charset="0"/>
              <a:buChar char="•"/>
            </a:pPr>
            <a:endParaRPr lang="mn-MN" dirty="0"/>
          </a:p>
          <a:p>
            <a:pPr marL="285750" indent="-285750">
              <a:buFont typeface="Arial" pitchFamily="34" charset="0"/>
              <a:buChar char="•"/>
            </a:pPr>
            <a:endParaRPr lang="mn-MN" dirty="0" smtClean="0"/>
          </a:p>
          <a:p>
            <a:pPr marL="285750" indent="-285750">
              <a:buFont typeface="Arial" pitchFamily="34" charset="0"/>
              <a:buChar char="•"/>
            </a:pPr>
            <a:endParaRPr lang="mn-MN" dirty="0"/>
          </a:p>
        </p:txBody>
      </p:sp>
    </p:spTree>
    <p:extLst>
      <p:ext uri="{BB962C8B-B14F-4D97-AF65-F5344CB8AC3E}">
        <p14:creationId xmlns:p14="http://schemas.microsoft.com/office/powerpoint/2010/main" val="365791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1"/>
            <a:ext cx="7620000" cy="5078313"/>
          </a:xfrm>
          <a:prstGeom prst="rect">
            <a:avLst/>
          </a:prstGeom>
        </p:spPr>
        <p:txBody>
          <a:bodyPr wrap="square">
            <a:spAutoFit/>
          </a:bodyPr>
          <a:lstStyle/>
          <a:p>
            <a:pPr marL="285750" indent="-285750">
              <a:buFont typeface="Arial" pitchFamily="34" charset="0"/>
              <a:buChar char="•"/>
            </a:pPr>
            <a:endParaRPr lang="mn-MN" b="1" dirty="0" smtClean="0"/>
          </a:p>
          <a:p>
            <a:pPr marL="285750" indent="-285750">
              <a:buFont typeface="Arial" pitchFamily="34" charset="0"/>
              <a:buChar char="•"/>
            </a:pPr>
            <a:r>
              <a:rPr lang="mn-MN" b="1" dirty="0"/>
              <a:t>Өөрөө удирдах ёсны аливаа хэлбэр дараах нийтлэг гол шинжтэй.</a:t>
            </a:r>
          </a:p>
          <a:p>
            <a:endParaRPr lang="mn-MN" b="1" dirty="0" smtClean="0"/>
          </a:p>
          <a:p>
            <a:pPr marL="285750" indent="-285750">
              <a:buFont typeface="Arial" pitchFamily="34" charset="0"/>
              <a:buChar char="•"/>
            </a:pPr>
            <a:r>
              <a:rPr lang="mn-MN" b="1" dirty="0" smtClean="0"/>
              <a:t>Нутаг дэвсгэрийнхээ буюу хамт олныхоо амьдралын хөгжлийн асуудлуудыг хуулийн хүрээнд бие даан </a:t>
            </a:r>
            <a:r>
              <a:rPr lang="mn-MN" b="1" dirty="0" smtClean="0"/>
              <a:t>шийдвэрлэдэг.</a:t>
            </a:r>
            <a:endParaRPr lang="mn-MN" b="1" dirty="0" smtClean="0"/>
          </a:p>
          <a:p>
            <a:pPr marL="285750" indent="-285750">
              <a:buFont typeface="Arial" pitchFamily="34" charset="0"/>
              <a:buChar char="•"/>
            </a:pPr>
            <a:endParaRPr lang="mn-MN" b="1" dirty="0"/>
          </a:p>
          <a:p>
            <a:pPr marL="285750" indent="-285750">
              <a:buFont typeface="Arial" pitchFamily="34" charset="0"/>
              <a:buChar char="•"/>
            </a:pPr>
            <a:r>
              <a:rPr lang="mn-MN" b="1" dirty="0" smtClean="0"/>
              <a:t>Тэр шийдвэр нь тухайн нутаг дэвсгэр, хамт олныг засаглах  өөр хэлбэл заавал биелүүлэх хүчин төгөлдөр байдаг.</a:t>
            </a:r>
          </a:p>
          <a:p>
            <a:pPr marL="285750" indent="-285750">
              <a:buFont typeface="Arial" pitchFamily="34" charset="0"/>
              <a:buChar char="•"/>
            </a:pPr>
            <a:endParaRPr lang="mn-MN" b="1" dirty="0"/>
          </a:p>
          <a:p>
            <a:pPr marL="285750" indent="-285750">
              <a:buFont typeface="Arial" pitchFamily="34" charset="0"/>
              <a:buChar char="•"/>
            </a:pPr>
            <a:r>
              <a:rPr lang="mn-MN" b="1" dirty="0" smtClean="0"/>
              <a:t>Эрхлэх асуудлаа шийдвэрлэн хэрэгжүүлэхэд  гадны ямар нэгэн дарамт шахалтанд орохгүйгээр бие даасан шинжтэй байдаг. </a:t>
            </a:r>
          </a:p>
          <a:p>
            <a:endParaRPr lang="mn-MN" b="1" dirty="0" smtClean="0"/>
          </a:p>
          <a:p>
            <a:pPr marL="285750" indent="-285750">
              <a:buFont typeface="Arial" pitchFamily="34" charset="0"/>
              <a:buChar char="•"/>
            </a:pPr>
            <a:r>
              <a:rPr lang="mn-MN" b="1" dirty="0" smtClean="0"/>
              <a:t>Монгол улсын Үндсэн хуульд : Нутгийн өөрөө удирдах ёсыг төрийн удирдлагатай хослуулах үндсэн дээр хэрэгжүүлнэ.</a:t>
            </a:r>
          </a:p>
          <a:p>
            <a:pPr marL="285750" indent="-285750">
              <a:buFont typeface="Arial" pitchFamily="34" charset="0"/>
              <a:buChar char="•"/>
            </a:pPr>
            <a:endParaRPr lang="en-US" b="1" dirty="0"/>
          </a:p>
        </p:txBody>
      </p:sp>
    </p:spTree>
    <p:extLst>
      <p:ext uri="{BB962C8B-B14F-4D97-AF65-F5344CB8AC3E}">
        <p14:creationId xmlns:p14="http://schemas.microsoft.com/office/powerpoint/2010/main" val="2933726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4483279"/>
          </a:xfrm>
          <a:prstGeom prst="rect">
            <a:avLst/>
          </a:prstGeom>
        </p:spPr>
        <p:txBody>
          <a:bodyPr wrap="square">
            <a:spAutoFit/>
          </a:bodyPr>
          <a:lstStyle/>
          <a:p>
            <a:pPr algn="just">
              <a:lnSpc>
                <a:spcPct val="105000"/>
              </a:lnSpc>
              <a:spcAft>
                <a:spcPts val="800"/>
              </a:spcAft>
            </a:pPr>
            <a:r>
              <a:rPr lang="mn-MN" sz="2000" dirty="0">
                <a:latin typeface="Arial"/>
                <a:ea typeface="Calibri"/>
                <a:cs typeface="Times New Roman"/>
              </a:rPr>
              <a:t> </a:t>
            </a:r>
            <a:endParaRPr lang="mn-MN" sz="2000" dirty="0" smtClean="0">
              <a:latin typeface="Arial"/>
              <a:ea typeface="Calibri"/>
              <a:cs typeface="Times New Roman"/>
            </a:endParaRPr>
          </a:p>
          <a:p>
            <a:pPr algn="just">
              <a:lnSpc>
                <a:spcPct val="105000"/>
              </a:lnSpc>
              <a:spcAft>
                <a:spcPts val="800"/>
              </a:spcAft>
            </a:pPr>
            <a:endParaRPr lang="mn-MN" sz="2000" b="1" dirty="0">
              <a:solidFill>
                <a:srgbClr val="002060"/>
              </a:solidFill>
              <a:latin typeface="Times New Roman" panose="02020603050405020304" pitchFamily="18" charset="0"/>
              <a:ea typeface="Calibri"/>
              <a:cs typeface="Times New Roman" panose="02020603050405020304" pitchFamily="18" charset="0"/>
            </a:endParaRPr>
          </a:p>
          <a:p>
            <a:pPr marL="342900" indent="-342900" algn="just">
              <a:lnSpc>
                <a:spcPct val="105000"/>
              </a:lnSpc>
              <a:spcAft>
                <a:spcPts val="800"/>
              </a:spcAft>
              <a:buFont typeface="Arial" pitchFamily="34" charset="0"/>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Нутгийн </a:t>
            </a:r>
            <a:r>
              <a:rPr lang="mn-MN" sz="2000" b="1" dirty="0">
                <a:solidFill>
                  <a:srgbClr val="002060"/>
                </a:solidFill>
                <a:latin typeface="Times New Roman" panose="02020603050405020304" pitchFamily="18" charset="0"/>
                <a:ea typeface="Calibri"/>
                <a:cs typeface="Times New Roman" panose="02020603050405020304" pitchFamily="18" charset="0"/>
              </a:rPr>
              <a:t>өөрөө удирдах ёсны Шинжлэх ухааны үндэслэл бүхий анхны тайлбарыг 1851 онд Английн судлаач Ж.Тулмин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Смитт</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p>
          <a:p>
            <a:pPr marL="342900" indent="-342900" algn="just">
              <a:lnSpc>
                <a:spcPct val="105000"/>
              </a:lnSpc>
              <a:spcAft>
                <a:spcPts val="800"/>
              </a:spcAft>
              <a:buFont typeface="Arial" pitchFamily="34" charset="0"/>
              <a:buChar char="•"/>
            </a:pP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marL="342900" indent="-342900" algn="just">
              <a:lnSpc>
                <a:spcPct val="105000"/>
              </a:lnSpc>
              <a:spcAft>
                <a:spcPts val="800"/>
              </a:spcAft>
              <a:buFont typeface="Arial" pitchFamily="34" charset="0"/>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НӨУЁ-ыг </a:t>
            </a:r>
            <a:r>
              <a:rPr lang="mn-MN" sz="2000" b="1" dirty="0">
                <a:solidFill>
                  <a:srgbClr val="002060"/>
                </a:solidFill>
                <a:latin typeface="Times New Roman" panose="02020603050405020304" pitchFamily="18" charset="0"/>
                <a:ea typeface="Calibri"/>
                <a:cs typeface="Times New Roman" panose="02020603050405020304" pitchFamily="18" charset="0"/>
              </a:rPr>
              <a:t>тодорхойлохдоо,"Тухайн орон нутгийн нийтлэг ашиг сонирхлыг илэрхийлж, орон нутгийн ахуй амьдралын асуудал, өдөр тутмын ажил хэргийг орон нутгийн өөрөө удирдах байгууллагууд нь зохицуулан зохион байгуулж, хянах ёстой" гэсэн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агуулгыг </a:t>
            </a:r>
            <a:r>
              <a:rPr lang="mn-MN" sz="2000" b="1" dirty="0">
                <a:solidFill>
                  <a:srgbClr val="002060"/>
                </a:solidFill>
                <a:latin typeface="Times New Roman" panose="02020603050405020304" pitchFamily="18" charset="0"/>
                <a:ea typeface="Calibri"/>
                <a:cs typeface="Times New Roman" panose="02020603050405020304" pitchFamily="18" charset="0"/>
              </a:rPr>
              <a:t>илэрхийлсэн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байдаг</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endParaRPr lang="mn-MN" sz="2000" b="1" dirty="0">
              <a:solidFill>
                <a:srgbClr val="002060"/>
              </a:solidFill>
              <a:latin typeface="Times New Roman" panose="02020603050405020304" pitchFamily="18" charset="0"/>
              <a:ea typeface="Calibri"/>
              <a:cs typeface="Times New Roman" panose="02020603050405020304" pitchFamily="18" charset="0"/>
            </a:endParaRPr>
          </a:p>
          <a:p>
            <a:pPr marL="342900" indent="-342900" algn="just">
              <a:lnSpc>
                <a:spcPct val="105000"/>
              </a:lnSpc>
              <a:spcAft>
                <a:spcPts val="800"/>
              </a:spcAft>
              <a:buFont typeface="Arial" pitchFamily="34" charset="0"/>
              <a:buChar char="•"/>
            </a:pP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091589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733245"/>
            <a:ext cx="8534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n-M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Нутгийн өөрөө удирдах ёсны байгууллага нь:</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mn-MN"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t>
            </a: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тухайн нутаг дэвсгэрийн хамт олны нийгмийн асуудал болон тэдний эрх ашгийг хуулийн хүрээнд бие даан шийдвэрлэж чаддаг</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өөрөө хариуцлагаа  үүрэх чадвартай</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өөрийн гэсэн  өмчтэй</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нэг  талаас  иргэдийн  төлөөллийн </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mn-MN" sz="24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нөгөө талаас төрийн чиг үүргийг хэрэгжүүлэгч байгууллага </a:t>
            </a:r>
            <a:r>
              <a:rPr kumimoji="0" lang="mn-MN" sz="2400"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t>
            </a:r>
            <a:endParaRPr kumimoji="0" lang="en-US" sz="14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n-MN"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Нутгийн удирдлага гэдэг нь: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төвийн удирдлагаас ангид  орон нутгийн  төвшний удирдлага</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a:t>
            </a:r>
            <a:r>
              <a:rPr lang="mn-MN" sz="2000" b="1" dirty="0" smtClean="0">
                <a:solidFill>
                  <a:srgbClr val="002060"/>
                </a:solidFill>
                <a:latin typeface="Times New Roman" pitchFamily="18" charset="0"/>
                <a:ea typeface="Calibri" pitchFamily="34" charset="0"/>
                <a:cs typeface="Times New Roman" pitchFamily="18" charset="0"/>
              </a:rPr>
              <a:t>Э</a:t>
            </a: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нэ нь засаг захиргаа , удирдлагын арга барилтай зөв хослох чиг үүргийг хэрэгжүүлэхэд олон  түмэн оролцох боломжтой</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lang="mn-MN" sz="2000" b="1" dirty="0" smtClean="0">
                <a:solidFill>
                  <a:srgbClr val="002060"/>
                </a:solidFill>
                <a:latin typeface="Times New Roman" pitchFamily="18" charset="0"/>
                <a:ea typeface="Calibri" pitchFamily="34" charset="0"/>
                <a:cs typeface="Times New Roman" pitchFamily="18" charset="0"/>
              </a:rPr>
              <a:t>Г</a:t>
            </a:r>
            <a:r>
              <a:rPr kumimoji="0" lang="mn-MN"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адны ямар нэг нөлөө, хяналтаас чөлөөтөй байж тэдгээрийн тодорхой засаглах бүрэн эрхийн тухай асуудал </a:t>
            </a:r>
            <a:r>
              <a:rPr lang="mn-MN" sz="2000" dirty="0" smtClean="0">
                <a:solidFill>
                  <a:srgbClr val="002060"/>
                </a:solidFill>
                <a:latin typeface="Times New Roman" pitchFamily="18" charset="0"/>
                <a:ea typeface="Calibri" pitchFamily="34" charset="0"/>
                <a:cs typeface="Times New Roman" pitchFamily="18" charset="0"/>
              </a:rPr>
              <a:t>.</a:t>
            </a:r>
            <a:endParaRPr kumimoji="0" lang="mn-MN" sz="4000" b="0"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1849</TotalTime>
  <Words>2359</Words>
  <Application>Microsoft Office PowerPoint</Application>
  <PresentationFormat>On-screen Show (4:3)</PresentationFormat>
  <Paragraphs>204</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Багийн Иргэдийн Нийтийн Хурлын эрх  зүйн үндэс, суурь ойлголт</vt:lpstr>
      <vt:lpstr>PowerPoint Presentation</vt:lpstr>
      <vt:lpstr>Нэг. НӨУЁ-ны тухай  ойлголт, эрх зүйн орчин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Хоёр.  Баг засаг захиргааны анхдагч нэгж болох нь - ЗЗ-ы анхдагч нэгжийн хувьд шийдэх тулгамдсан асуудлууд </vt:lpstr>
      <vt:lpstr>PowerPoint Presentation</vt:lpstr>
      <vt:lpstr>PowerPoint Presentation</vt:lpstr>
      <vt:lpstr>PowerPoint Presentation</vt:lpstr>
      <vt:lpstr>PowerPoint Presentation</vt:lpstr>
      <vt:lpstr>PowerPoint Presentation</vt:lpstr>
      <vt:lpstr>PowerPoint Presentation</vt:lpstr>
      <vt:lpstr>Дөрөв. БИНХ-ын үндсэн чиг үүрэг, үйл ажиллагааны зарчим</vt:lpstr>
      <vt:lpstr>PowerPoint Presentation</vt:lpstr>
      <vt:lpstr>PowerPoint Presentation</vt:lpstr>
      <vt:lpstr>Багийн ажил</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Багийн Иргэдийн Нийтийн Хурлын эрх  зүйн үндэс, суурь ойлголт</dc:title>
  <dc:creator>Administrator</dc:creator>
  <cp:lastModifiedBy>Boldbaatar</cp:lastModifiedBy>
  <cp:revision>276</cp:revision>
  <dcterms:created xsi:type="dcterms:W3CDTF">2006-08-16T00:00:00Z</dcterms:created>
  <dcterms:modified xsi:type="dcterms:W3CDTF">2017-10-23T03:11:27Z</dcterms:modified>
</cp:coreProperties>
</file>